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13" r:id="rId3"/>
    <p:sldId id="316" r:id="rId4"/>
    <p:sldId id="268" r:id="rId5"/>
    <p:sldId id="288" r:id="rId6"/>
    <p:sldId id="305" r:id="rId7"/>
    <p:sldId id="308" r:id="rId8"/>
    <p:sldId id="306" r:id="rId9"/>
    <p:sldId id="314" r:id="rId10"/>
    <p:sldId id="307" r:id="rId11"/>
    <p:sldId id="318" r:id="rId12"/>
    <p:sldId id="289" r:id="rId13"/>
    <p:sldId id="317" r:id="rId14"/>
    <p:sldId id="267" r:id="rId15"/>
    <p:sldId id="312" r:id="rId16"/>
    <p:sldId id="269" r:id="rId17"/>
    <p:sldId id="270" r:id="rId18"/>
    <p:sldId id="271" r:id="rId19"/>
    <p:sldId id="290" r:id="rId20"/>
    <p:sldId id="309" r:id="rId21"/>
    <p:sldId id="310" r:id="rId22"/>
    <p:sldId id="315" r:id="rId23"/>
    <p:sldId id="300" r:id="rId24"/>
    <p:sldId id="303" r:id="rId25"/>
    <p:sldId id="301" r:id="rId26"/>
    <p:sldId id="302" r:id="rId27"/>
    <p:sldId id="320" r:id="rId28"/>
    <p:sldId id="321" r:id="rId29"/>
    <p:sldId id="322" r:id="rId30"/>
    <p:sldId id="323" r:id="rId31"/>
    <p:sldId id="324" r:id="rId32"/>
    <p:sldId id="325" r:id="rId33"/>
    <p:sldId id="276" r:id="rId34"/>
    <p:sldId id="277" r:id="rId35"/>
    <p:sldId id="279" r:id="rId36"/>
    <p:sldId id="280" r:id="rId37"/>
    <p:sldId id="281" r:id="rId38"/>
    <p:sldId id="287" r:id="rId39"/>
    <p:sldId id="273" r:id="rId40"/>
    <p:sldId id="311"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108" d="100"/>
          <a:sy n="108" d="100"/>
        </p:scale>
        <p:origin x="172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05E4FA-9850-4F33-A373-43F1C143B813}"/>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22245AB-EF7C-4FFC-949B-D6173D1C5258}"/>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B6A7406-C956-4FBF-A064-12B0D01D5F28}" type="datetimeFigureOut">
              <a:rPr lang="en-GB" smtClean="0"/>
              <a:t>13/06/2022</a:t>
            </a:fld>
            <a:endParaRPr lang="en-GB"/>
          </a:p>
        </p:txBody>
      </p:sp>
      <p:sp>
        <p:nvSpPr>
          <p:cNvPr id="4" name="Footer Placeholder 3">
            <a:extLst>
              <a:ext uri="{FF2B5EF4-FFF2-40B4-BE49-F238E27FC236}">
                <a16:creationId xmlns:a16="http://schemas.microsoft.com/office/drawing/2014/main" id="{1455B583-B557-453B-952B-E9E6EC10255C}"/>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F47A341-B35D-475B-98B7-D71644150323}"/>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4643B17-7400-442B-AA61-2E3BADCC2C17}" type="slidenum">
              <a:rPr lang="en-GB" smtClean="0"/>
              <a:t>‹#›</a:t>
            </a:fld>
            <a:endParaRPr lang="en-GB"/>
          </a:p>
        </p:txBody>
      </p:sp>
    </p:spTree>
    <p:extLst>
      <p:ext uri="{BB962C8B-B14F-4D97-AF65-F5344CB8AC3E}">
        <p14:creationId xmlns:p14="http://schemas.microsoft.com/office/powerpoint/2010/main" val="2987665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DFC75CC-08D0-473C-AFA7-71D94A8BED66}" type="datetimeFigureOut">
              <a:rPr lang="en-GB" smtClean="0"/>
              <a:t>13/06/2022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3FDF52F-14B4-4F22-BE92-F67D65588C95}" type="slidenum">
              <a:rPr lang="en-GB" smtClean="0"/>
              <a:t>‹#›</a:t>
            </a:fld>
            <a:endParaRPr lang="en-GB"/>
          </a:p>
        </p:txBody>
      </p:sp>
    </p:spTree>
    <p:extLst>
      <p:ext uri="{BB962C8B-B14F-4D97-AF65-F5344CB8AC3E}">
        <p14:creationId xmlns:p14="http://schemas.microsoft.com/office/powerpoint/2010/main" val="32117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FDF52F-14B4-4F22-BE92-F67D65588C95}" type="slidenum">
              <a:rPr lang="en-GB" smtClean="0"/>
              <a:t>4</a:t>
            </a:fld>
            <a:endParaRPr lang="en-GB"/>
          </a:p>
        </p:txBody>
      </p:sp>
    </p:spTree>
    <p:extLst>
      <p:ext uri="{BB962C8B-B14F-4D97-AF65-F5344CB8AC3E}">
        <p14:creationId xmlns:p14="http://schemas.microsoft.com/office/powerpoint/2010/main" val="150043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FDF52F-14B4-4F22-BE92-F67D65588C95}" type="slidenum">
              <a:rPr lang="en-GB" smtClean="0"/>
              <a:t>5</a:t>
            </a:fld>
            <a:endParaRPr lang="en-GB"/>
          </a:p>
        </p:txBody>
      </p:sp>
    </p:spTree>
    <p:extLst>
      <p:ext uri="{BB962C8B-B14F-4D97-AF65-F5344CB8AC3E}">
        <p14:creationId xmlns:p14="http://schemas.microsoft.com/office/powerpoint/2010/main" val="327546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FDF52F-14B4-4F22-BE92-F67D65588C95}" type="slidenum">
              <a:rPr lang="en-GB" smtClean="0"/>
              <a:t>12</a:t>
            </a:fld>
            <a:endParaRPr lang="en-GB"/>
          </a:p>
        </p:txBody>
      </p:sp>
    </p:spTree>
    <p:extLst>
      <p:ext uri="{BB962C8B-B14F-4D97-AF65-F5344CB8AC3E}">
        <p14:creationId xmlns:p14="http://schemas.microsoft.com/office/powerpoint/2010/main" val="41572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association</a:t>
            </a:r>
            <a:r>
              <a:rPr lang="en-GB" baseline="0" dirty="0"/>
              <a:t> was assessed with a purpose-built statistical test, the sign test </a:t>
            </a:r>
            <a:r>
              <a:rPr lang="en-GB" dirty="0"/>
              <a:t>(Thelwall, Haustein, Larivière, &amp; Sugimoto, 2013)</a:t>
            </a:r>
            <a:r>
              <a:rPr lang="en-GB" baseline="0" dirty="0"/>
              <a:t>.</a:t>
            </a:r>
            <a:endParaRPr lang="en-GB" dirty="0"/>
          </a:p>
        </p:txBody>
      </p:sp>
      <p:sp>
        <p:nvSpPr>
          <p:cNvPr id="4" name="Slide Number Placeholder 3"/>
          <p:cNvSpPr>
            <a:spLocks noGrp="1"/>
          </p:cNvSpPr>
          <p:nvPr>
            <p:ph type="sldNum" sz="quarter" idx="10"/>
          </p:nvPr>
        </p:nvSpPr>
        <p:spPr/>
        <p:txBody>
          <a:bodyPr/>
          <a:lstStyle/>
          <a:p>
            <a:fld id="{93FDF52F-14B4-4F22-BE92-F67D65588C95}" type="slidenum">
              <a:rPr lang="en-GB" smtClean="0"/>
              <a:t>16</a:t>
            </a:fld>
            <a:endParaRPr lang="en-GB"/>
          </a:p>
        </p:txBody>
      </p:sp>
    </p:spTree>
    <p:extLst>
      <p:ext uri="{BB962C8B-B14F-4D97-AF65-F5344CB8AC3E}">
        <p14:creationId xmlns:p14="http://schemas.microsoft.com/office/powerpoint/2010/main" val="205377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FDF52F-14B4-4F22-BE92-F67D65588C95}" type="slidenum">
              <a:rPr lang="en-GB" smtClean="0"/>
              <a:t>39</a:t>
            </a:fld>
            <a:endParaRPr lang="en-GB"/>
          </a:p>
        </p:txBody>
      </p:sp>
    </p:spTree>
    <p:extLst>
      <p:ext uri="{BB962C8B-B14F-4D97-AF65-F5344CB8AC3E}">
        <p14:creationId xmlns:p14="http://schemas.microsoft.com/office/powerpoint/2010/main" val="181665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pp.dimensions.ai/discover/publication?search_mode=content&amp;search_text=Covid-19&amp;search_type=kws&amp;search_field=full_search&amp;order=altmetri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ix3b/prosiding.stis.ac.id/index.php/semnasoffstat/article/download/440/8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cit.wlv.ac.uk/~cm1993/papers/AmazonReviewstoAssessBooks-Preprin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scit.wlv.ac.uk/~cm1993/papers/ReadersCiters-preprint.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altmetric.com/"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lexiurl.wlv.ac.uk/" TargetMode="External"/><Relationship Id="rId5" Type="http://schemas.openxmlformats.org/officeDocument/2006/relationships/hyperlink" Target="https://plumanalytics.com/" TargetMode="External"/><Relationship Id="rId4" Type="http://schemas.openxmlformats.org/officeDocument/2006/relationships/hyperlink" Target="https://www.dimensions.a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9067800" cy="1051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1981201"/>
            <a:ext cx="7772400" cy="1619250"/>
          </a:xfrm>
          <a:solidFill>
            <a:schemeClr val="bg1"/>
          </a:solidFill>
          <a:ln w="73025">
            <a:solidFill>
              <a:schemeClr val="tx1"/>
            </a:solidFill>
          </a:ln>
        </p:spPr>
        <p:txBody>
          <a:bodyPr>
            <a:normAutofit/>
          </a:bodyPr>
          <a:lstStyle/>
          <a:p>
            <a:r>
              <a:rPr lang="en-SG" b="1" dirty="0"/>
              <a:t>Using altmetrics to support research evaluation</a:t>
            </a:r>
            <a:endParaRPr lang="en-GB" b="1" dirty="0"/>
          </a:p>
        </p:txBody>
      </p:sp>
      <p:sp>
        <p:nvSpPr>
          <p:cNvPr id="3" name="Subtitle 2"/>
          <p:cNvSpPr>
            <a:spLocks noGrp="1"/>
          </p:cNvSpPr>
          <p:nvPr>
            <p:ph type="subTitle" idx="1"/>
          </p:nvPr>
        </p:nvSpPr>
        <p:spPr>
          <a:xfrm>
            <a:off x="1409700" y="4009324"/>
            <a:ext cx="6400800" cy="1752600"/>
          </a:xfrm>
          <a:solidFill>
            <a:schemeClr val="bg1"/>
          </a:solidFill>
          <a:ln w="60325">
            <a:solidFill>
              <a:schemeClr val="tx1"/>
            </a:solidFill>
          </a:ln>
        </p:spPr>
        <p:txBody>
          <a:bodyPr>
            <a:normAutofit fontScale="92500" lnSpcReduction="20000"/>
          </a:bodyPr>
          <a:lstStyle/>
          <a:p>
            <a:r>
              <a:rPr lang="en-GB" dirty="0"/>
              <a:t>Mike Thelwall</a:t>
            </a:r>
          </a:p>
          <a:p>
            <a:r>
              <a:rPr lang="en-GB" dirty="0"/>
              <a:t>Statistical Cybermetrics &amp; Research Evaluation Group</a:t>
            </a:r>
          </a:p>
          <a:p>
            <a:r>
              <a:rPr lang="en-GB" dirty="0"/>
              <a:t>University of Wolverhampton, UK</a:t>
            </a:r>
          </a:p>
        </p:txBody>
      </p:sp>
    </p:spTree>
    <p:extLst>
      <p:ext uri="{BB962C8B-B14F-4D97-AF65-F5344CB8AC3E}">
        <p14:creationId xmlns:p14="http://schemas.microsoft.com/office/powerpoint/2010/main" val="357155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Data Sources: Plum Analytics</a:t>
            </a:r>
          </a:p>
        </p:txBody>
      </p:sp>
      <p:sp>
        <p:nvSpPr>
          <p:cNvPr id="3" name="Content Placeholder 2"/>
          <p:cNvSpPr>
            <a:spLocks noGrp="1"/>
          </p:cNvSpPr>
          <p:nvPr>
            <p:ph idx="1"/>
          </p:nvPr>
        </p:nvSpPr>
        <p:spPr/>
        <p:txBody>
          <a:bodyPr/>
          <a:lstStyle/>
          <a:p>
            <a:endParaRPr lang="en-GB" dirty="0"/>
          </a:p>
        </p:txBody>
      </p:sp>
      <p:pic>
        <p:nvPicPr>
          <p:cNvPr id="2050" name="Picture 2" descr="http://cpajvf4mld-flywheel.netdna-ssl.com/wp-content/uploads/2015/07/Dashboard-Fea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71600"/>
            <a:ext cx="7851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923B99-A9E3-4D2E-B91F-9633E5775C07}"/>
              </a:ext>
            </a:extLst>
          </p:cNvPr>
          <p:cNvSpPr txBox="1"/>
          <p:nvPr/>
        </p:nvSpPr>
        <p:spPr>
          <a:xfrm>
            <a:off x="7090515" y="2057400"/>
            <a:ext cx="1907766" cy="646331"/>
          </a:xfrm>
          <a:prstGeom prst="rect">
            <a:avLst/>
          </a:prstGeom>
          <a:noFill/>
        </p:spPr>
        <p:txBody>
          <a:bodyPr wrap="none" rtlCol="0">
            <a:spAutoFit/>
          </a:bodyPr>
          <a:lstStyle/>
          <a:p>
            <a:r>
              <a:rPr lang="en-GB" dirty="0"/>
              <a:t>Packaged analyses</a:t>
            </a:r>
          </a:p>
          <a:p>
            <a:r>
              <a:rPr lang="en-GB" dirty="0"/>
              <a:t>for institutions</a:t>
            </a:r>
          </a:p>
        </p:txBody>
      </p:sp>
    </p:spTree>
    <p:extLst>
      <p:ext uri="{BB962C8B-B14F-4D97-AF65-F5344CB8AC3E}">
        <p14:creationId xmlns:p14="http://schemas.microsoft.com/office/powerpoint/2010/main" val="72808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CBFD-A927-034A-6C87-2E722C0875C6}"/>
              </a:ext>
            </a:extLst>
          </p:cNvPr>
          <p:cNvSpPr>
            <a:spLocks noGrp="1"/>
          </p:cNvSpPr>
          <p:nvPr>
            <p:ph type="title"/>
          </p:nvPr>
        </p:nvSpPr>
        <p:spPr/>
        <p:txBody>
          <a:bodyPr/>
          <a:lstStyle/>
          <a:p>
            <a:r>
              <a:rPr lang="en-US" dirty="0"/>
              <a:t>Questions</a:t>
            </a:r>
            <a:endParaRPr lang="en-GB" dirty="0"/>
          </a:p>
        </p:txBody>
      </p:sp>
      <p:sp>
        <p:nvSpPr>
          <p:cNvPr id="3" name="Content Placeholder 2">
            <a:extLst>
              <a:ext uri="{FF2B5EF4-FFF2-40B4-BE49-F238E27FC236}">
                <a16:creationId xmlns:a16="http://schemas.microsoft.com/office/drawing/2014/main" id="{BC5DDF2D-CB5A-9B37-6F9F-2B0FBEA60A53}"/>
              </a:ext>
            </a:extLst>
          </p:cNvPr>
          <p:cNvSpPr>
            <a:spLocks noGrp="1"/>
          </p:cNvSpPr>
          <p:nvPr>
            <p:ph idx="1"/>
          </p:nvPr>
        </p:nvSpPr>
        <p:spPr/>
        <p:txBody>
          <a:bodyPr/>
          <a:lstStyle/>
          <a:p>
            <a:r>
              <a:rPr lang="en-US" dirty="0"/>
              <a:t>Have you used any of these altmetric sources, or any others?</a:t>
            </a:r>
          </a:p>
          <a:p>
            <a:r>
              <a:rPr lang="en-US" dirty="0"/>
              <a:t>Did you find them useful and why?</a:t>
            </a:r>
          </a:p>
        </p:txBody>
      </p:sp>
    </p:spTree>
    <p:extLst>
      <p:ext uri="{BB962C8B-B14F-4D97-AF65-F5344CB8AC3E}">
        <p14:creationId xmlns:p14="http://schemas.microsoft.com/office/powerpoint/2010/main" val="77629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Disadvantages of Alternative Indicators</a:t>
            </a: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GB" dirty="0"/>
              <a:t>Easy to manipulate</a:t>
            </a:r>
          </a:p>
          <a:p>
            <a:pPr lvl="1"/>
            <a:r>
              <a:rPr lang="en-GB" dirty="0"/>
              <a:t>No quality control (e.g., on Twitter, Facebook)</a:t>
            </a:r>
          </a:p>
          <a:p>
            <a:pPr lvl="1"/>
            <a:r>
              <a:rPr lang="en-GB" dirty="0"/>
              <a:t>Users often anonymous (&amp; no evidence trail)</a:t>
            </a:r>
          </a:p>
          <a:p>
            <a:pPr lvl="1"/>
            <a:r>
              <a:rPr lang="en-GB" dirty="0"/>
              <a:t>Easy to pay someone to inflate the numbers (except: F1000; web news media citations?)</a:t>
            </a:r>
          </a:p>
          <a:p>
            <a:r>
              <a:rPr lang="en-GB" dirty="0"/>
              <a:t>Accidental manipulation happens</a:t>
            </a:r>
          </a:p>
          <a:p>
            <a:pPr lvl="1"/>
            <a:r>
              <a:rPr lang="en-GB" dirty="0"/>
              <a:t>Viral tweets for articles with funny titles</a:t>
            </a:r>
          </a:p>
          <a:p>
            <a:pPr lvl="1"/>
            <a:r>
              <a:rPr lang="en-GB" dirty="0"/>
              <a:t>Lecturers promoting their own works to their students</a:t>
            </a:r>
          </a:p>
          <a:p>
            <a:r>
              <a:rPr lang="en-GB" dirty="0"/>
              <a:t>Reflect the actions of a biased subset of users</a:t>
            </a:r>
          </a:p>
          <a:p>
            <a:pPr lvl="1"/>
            <a:r>
              <a:rPr lang="en-GB" dirty="0"/>
              <a:t>E.g., younger researchers are more likely to use social web sites</a:t>
            </a:r>
          </a:p>
        </p:txBody>
      </p:sp>
      <p:pic>
        <p:nvPicPr>
          <p:cNvPr id="5" name="Graphic 4" descr="Worried Face with No Fill">
            <a:extLst>
              <a:ext uri="{FF2B5EF4-FFF2-40B4-BE49-F238E27FC236}">
                <a16:creationId xmlns:a16="http://schemas.microsoft.com/office/drawing/2014/main" id="{E48CBF18-FB92-403E-94F2-E04A96CA1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9823" y="1451669"/>
            <a:ext cx="914400" cy="914400"/>
          </a:xfrm>
          <a:prstGeom prst="rect">
            <a:avLst/>
          </a:prstGeom>
        </p:spPr>
      </p:pic>
      <p:pic>
        <p:nvPicPr>
          <p:cNvPr id="7" name="Graphic 6" descr="Baby">
            <a:extLst>
              <a:ext uri="{FF2B5EF4-FFF2-40B4-BE49-F238E27FC236}">
                <a16:creationId xmlns:a16="http://schemas.microsoft.com/office/drawing/2014/main" id="{A2D090E0-3B6D-466C-809F-D380AC31B2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72400" y="5637150"/>
            <a:ext cx="914400" cy="914400"/>
          </a:xfrm>
          <a:prstGeom prst="rect">
            <a:avLst/>
          </a:prstGeom>
        </p:spPr>
      </p:pic>
      <p:pic>
        <p:nvPicPr>
          <p:cNvPr id="9" name="Graphic 8" descr="Dance">
            <a:extLst>
              <a:ext uri="{FF2B5EF4-FFF2-40B4-BE49-F238E27FC236}">
                <a16:creationId xmlns:a16="http://schemas.microsoft.com/office/drawing/2014/main" id="{CB8F7064-6FF9-4E71-B936-9CF6DE16DB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33190" y="3276600"/>
            <a:ext cx="914400" cy="914400"/>
          </a:xfrm>
          <a:prstGeom prst="rect">
            <a:avLst/>
          </a:prstGeom>
        </p:spPr>
      </p:pic>
    </p:spTree>
    <p:extLst>
      <p:ext uri="{BB962C8B-B14F-4D97-AF65-F5344CB8AC3E}">
        <p14:creationId xmlns:p14="http://schemas.microsoft.com/office/powerpoint/2010/main" val="37154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E15E-07AE-4DDC-A54A-5F5F63789BFC}"/>
              </a:ext>
            </a:extLst>
          </p:cNvPr>
          <p:cNvSpPr>
            <a:spLocks noGrp="1"/>
          </p:cNvSpPr>
          <p:nvPr>
            <p:ph type="title"/>
          </p:nvPr>
        </p:nvSpPr>
        <p:spPr/>
        <p:txBody>
          <a:bodyPr/>
          <a:lstStyle/>
          <a:p>
            <a:r>
              <a:rPr lang="en-US" dirty="0"/>
              <a:t>Evaluations of Altmetrics</a:t>
            </a:r>
            <a:endParaRPr lang="en-GB" dirty="0"/>
          </a:p>
        </p:txBody>
      </p:sp>
      <p:sp>
        <p:nvSpPr>
          <p:cNvPr id="3" name="Content Placeholder 2">
            <a:extLst>
              <a:ext uri="{FF2B5EF4-FFF2-40B4-BE49-F238E27FC236}">
                <a16:creationId xmlns:a16="http://schemas.microsoft.com/office/drawing/2014/main" id="{6895FF50-3AC6-4ADB-AE63-978A076E0D75}"/>
              </a:ext>
            </a:extLst>
          </p:cNvPr>
          <p:cNvSpPr>
            <a:spLocks noGrp="1"/>
          </p:cNvSpPr>
          <p:nvPr>
            <p:ph idx="1"/>
          </p:nvPr>
        </p:nvSpPr>
        <p:spPr/>
        <p:txBody>
          <a:bodyPr>
            <a:normAutofit lnSpcReduction="10000"/>
          </a:bodyPr>
          <a:lstStyle/>
          <a:p>
            <a:r>
              <a:rPr lang="en-US" dirty="0"/>
              <a:t>Critical assessments of altmetrics have found limits to their value.</a:t>
            </a:r>
          </a:p>
          <a:p>
            <a:r>
              <a:rPr lang="en-US" dirty="0"/>
              <a:t>Common evaluation methods:</a:t>
            </a:r>
          </a:p>
          <a:p>
            <a:pPr lvl="1"/>
            <a:r>
              <a:rPr lang="en-US" b="1" dirty="0"/>
              <a:t>Face validity checks </a:t>
            </a:r>
            <a:r>
              <a:rPr lang="en-US" dirty="0"/>
              <a:t>with content analysis (e.g., do tweets about research reflect public interests?)</a:t>
            </a:r>
          </a:p>
          <a:p>
            <a:pPr lvl="1"/>
            <a:r>
              <a:rPr lang="en-US" b="1" dirty="0"/>
              <a:t>Statistical checks </a:t>
            </a:r>
            <a:r>
              <a:rPr lang="en-US" dirty="0"/>
              <a:t>with regression and correlation to assess whether altmetric scores reflect known types of impact.</a:t>
            </a:r>
          </a:p>
          <a:p>
            <a:pPr lvl="1"/>
            <a:r>
              <a:rPr lang="en-US" b="1" dirty="0"/>
              <a:t>Pragmatic checks </a:t>
            </a:r>
            <a:r>
              <a:rPr lang="en-US" dirty="0"/>
              <a:t>to see if altmetric information helps decision making.</a:t>
            </a:r>
          </a:p>
        </p:txBody>
      </p:sp>
    </p:spTree>
    <p:extLst>
      <p:ext uri="{BB962C8B-B14F-4D97-AF65-F5344CB8AC3E}">
        <p14:creationId xmlns:p14="http://schemas.microsoft.com/office/powerpoint/2010/main" val="15069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miley Face 3"/>
          <p:cNvSpPr/>
          <p:nvPr/>
        </p:nvSpPr>
        <p:spPr>
          <a:xfrm>
            <a:off x="7391400" y="5334000"/>
            <a:ext cx="1572552" cy="1447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52400" y="46038"/>
            <a:ext cx="8763000" cy="1143000"/>
          </a:xfrm>
        </p:spPr>
        <p:txBody>
          <a:bodyPr>
            <a:noAutofit/>
          </a:bodyPr>
          <a:lstStyle/>
          <a:p>
            <a:r>
              <a:rPr lang="en-GB" sz="3600" dirty="0"/>
              <a:t>Mendeley Readers = Early scholarly impact</a:t>
            </a:r>
          </a:p>
        </p:txBody>
      </p:sp>
      <p:sp>
        <p:nvSpPr>
          <p:cNvPr id="3" name="Content Placeholder 2"/>
          <p:cNvSpPr>
            <a:spLocks noGrp="1"/>
          </p:cNvSpPr>
          <p:nvPr>
            <p:ph idx="1"/>
          </p:nvPr>
        </p:nvSpPr>
        <p:spPr>
          <a:xfrm>
            <a:off x="457200" y="1100142"/>
            <a:ext cx="8229600" cy="4428696"/>
          </a:xfrm>
        </p:spPr>
        <p:txBody>
          <a:bodyPr>
            <a:normAutofit fontScale="92500" lnSpcReduction="10000"/>
          </a:bodyPr>
          <a:lstStyle/>
          <a:p>
            <a:r>
              <a:rPr lang="en-GB" sz="3400" dirty="0"/>
              <a:t>Mendeley readership counts correlate strongly (0.5-0.7: medicine, science) or moderately (0.3-0.5: social science &amp; humanities) and positively with citations for articles in almost all research fields </a:t>
            </a:r>
            <a:r>
              <a:rPr lang="en-GB" sz="1000" dirty="0"/>
              <a:t>(Mohammadi, Thelwall, Haustein, &amp; Larivière, 2015; Mohammadi &amp; Thelwall, 2014; Thelwall, 2017; Zahedi, Costas, &amp; Wouters, 2014)</a:t>
            </a:r>
            <a:endParaRPr lang="en-GB" sz="900" dirty="0"/>
          </a:p>
          <a:p>
            <a:r>
              <a:rPr lang="en-GB" sz="3400" dirty="0"/>
              <a:t>Mendeley readers appear about a year before citations and are easy to collect </a:t>
            </a:r>
            <a:r>
              <a:rPr lang="en-GB" sz="1700" dirty="0"/>
              <a:t>(Thelwall, 2017)</a:t>
            </a:r>
            <a:r>
              <a:rPr lang="en-GB" sz="3400" dirty="0"/>
              <a:t> </a:t>
            </a:r>
          </a:p>
          <a:p>
            <a:r>
              <a:rPr lang="en-GB" sz="3400" dirty="0"/>
              <a:t>They reflect mainly scholarly, partly educational impact.</a:t>
            </a:r>
          </a:p>
          <a:p>
            <a:pPr marL="0" indent="0">
              <a:buNone/>
            </a:pPr>
            <a:endParaRPr lang="en-GB" sz="1700" dirty="0"/>
          </a:p>
        </p:txBody>
      </p:sp>
      <p:pic>
        <p:nvPicPr>
          <p:cNvPr id="6" name="Picture 5">
            <a:extLst>
              <a:ext uri="{FF2B5EF4-FFF2-40B4-BE49-F238E27FC236}">
                <a16:creationId xmlns:a16="http://schemas.microsoft.com/office/drawing/2014/main" id="{58E8DFDA-58C4-473F-B6D9-91D23A704B38}"/>
              </a:ext>
            </a:extLst>
          </p:cNvPr>
          <p:cNvPicPr>
            <a:picLocks noChangeAspect="1"/>
          </p:cNvPicPr>
          <p:nvPr/>
        </p:nvPicPr>
        <p:blipFill>
          <a:blip r:embed="rId2"/>
          <a:stretch>
            <a:fillRect/>
          </a:stretch>
        </p:blipFill>
        <p:spPr>
          <a:xfrm>
            <a:off x="180048" y="5471474"/>
            <a:ext cx="1371600" cy="1371600"/>
          </a:xfrm>
          <a:prstGeom prst="rect">
            <a:avLst/>
          </a:prstGeom>
        </p:spPr>
      </p:pic>
      <p:pic>
        <p:nvPicPr>
          <p:cNvPr id="7" name="Picture 6">
            <a:extLst>
              <a:ext uri="{FF2B5EF4-FFF2-40B4-BE49-F238E27FC236}">
                <a16:creationId xmlns:a16="http://schemas.microsoft.com/office/drawing/2014/main" id="{281BF511-D010-4120-828A-BC98BA9B8ABC}"/>
              </a:ext>
            </a:extLst>
          </p:cNvPr>
          <p:cNvPicPr>
            <a:picLocks noChangeAspect="1"/>
          </p:cNvPicPr>
          <p:nvPr/>
        </p:nvPicPr>
        <p:blipFill>
          <a:blip r:embed="rId3"/>
          <a:stretch>
            <a:fillRect/>
          </a:stretch>
        </p:blipFill>
        <p:spPr>
          <a:xfrm>
            <a:off x="3657600" y="5471474"/>
            <a:ext cx="1310326" cy="1310326"/>
          </a:xfrm>
          <a:prstGeom prst="rect">
            <a:avLst/>
          </a:prstGeom>
        </p:spPr>
      </p:pic>
      <p:sp>
        <p:nvSpPr>
          <p:cNvPr id="8" name="TextBox 7">
            <a:extLst>
              <a:ext uri="{FF2B5EF4-FFF2-40B4-BE49-F238E27FC236}">
                <a16:creationId xmlns:a16="http://schemas.microsoft.com/office/drawing/2014/main" id="{6624C77A-EFDB-4F21-AD81-5B8696092A2C}"/>
              </a:ext>
            </a:extLst>
          </p:cNvPr>
          <p:cNvSpPr txBox="1"/>
          <p:nvPr/>
        </p:nvSpPr>
        <p:spPr>
          <a:xfrm>
            <a:off x="1551648" y="6417492"/>
            <a:ext cx="1999265" cy="369332"/>
          </a:xfrm>
          <a:prstGeom prst="rect">
            <a:avLst/>
          </a:prstGeom>
          <a:noFill/>
        </p:spPr>
        <p:txBody>
          <a:bodyPr wrap="none" rtlCol="0">
            <a:spAutoFit/>
          </a:bodyPr>
          <a:lstStyle/>
          <a:p>
            <a:r>
              <a:rPr lang="en-GB" dirty="0"/>
              <a:t>Ehsan Mohammadi</a:t>
            </a:r>
          </a:p>
        </p:txBody>
      </p:sp>
      <p:sp>
        <p:nvSpPr>
          <p:cNvPr id="9" name="TextBox 8">
            <a:extLst>
              <a:ext uri="{FF2B5EF4-FFF2-40B4-BE49-F238E27FC236}">
                <a16:creationId xmlns:a16="http://schemas.microsoft.com/office/drawing/2014/main" id="{454E6029-57C1-4730-9D55-51097ABD1214}"/>
              </a:ext>
            </a:extLst>
          </p:cNvPr>
          <p:cNvSpPr txBox="1"/>
          <p:nvPr/>
        </p:nvSpPr>
        <p:spPr>
          <a:xfrm>
            <a:off x="5074613" y="6408540"/>
            <a:ext cx="1528560" cy="369332"/>
          </a:xfrm>
          <a:prstGeom prst="rect">
            <a:avLst/>
          </a:prstGeom>
          <a:noFill/>
        </p:spPr>
        <p:txBody>
          <a:bodyPr wrap="none" rtlCol="0">
            <a:spAutoFit/>
          </a:bodyPr>
          <a:lstStyle/>
          <a:p>
            <a:r>
              <a:rPr lang="en-GB" dirty="0" err="1"/>
              <a:t>Zohreh</a:t>
            </a:r>
            <a:r>
              <a:rPr lang="en-GB" dirty="0"/>
              <a:t> Zahedi</a:t>
            </a:r>
          </a:p>
        </p:txBody>
      </p:sp>
    </p:spTree>
    <p:extLst>
      <p:ext uri="{BB962C8B-B14F-4D97-AF65-F5344CB8AC3E}">
        <p14:creationId xmlns:p14="http://schemas.microsoft.com/office/powerpoint/2010/main" val="40132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893B-B359-43C0-9D97-CCA4614C0B7F}"/>
              </a:ext>
            </a:extLst>
          </p:cNvPr>
          <p:cNvSpPr>
            <a:spLocks noGrp="1"/>
          </p:cNvSpPr>
          <p:nvPr>
            <p:ph type="title"/>
          </p:nvPr>
        </p:nvSpPr>
        <p:spPr/>
        <p:txBody>
          <a:bodyPr>
            <a:normAutofit/>
          </a:bodyPr>
          <a:lstStyle/>
          <a:p>
            <a:r>
              <a:rPr lang="en-GB" dirty="0"/>
              <a:t>Mendeley Applications</a:t>
            </a:r>
          </a:p>
        </p:txBody>
      </p:sp>
      <p:sp>
        <p:nvSpPr>
          <p:cNvPr id="3" name="Content Placeholder 2">
            <a:extLst>
              <a:ext uri="{FF2B5EF4-FFF2-40B4-BE49-F238E27FC236}">
                <a16:creationId xmlns:a16="http://schemas.microsoft.com/office/drawing/2014/main" id="{9755943F-CBEE-4388-A4EF-1998E8978294}"/>
              </a:ext>
            </a:extLst>
          </p:cNvPr>
          <p:cNvSpPr>
            <a:spLocks noGrp="1"/>
          </p:cNvSpPr>
          <p:nvPr>
            <p:ph idx="1"/>
          </p:nvPr>
        </p:nvSpPr>
        <p:spPr>
          <a:xfrm>
            <a:off x="457200" y="1417638"/>
            <a:ext cx="8229600" cy="4708525"/>
          </a:xfrm>
        </p:spPr>
        <p:txBody>
          <a:bodyPr/>
          <a:lstStyle/>
          <a:p>
            <a:r>
              <a:rPr lang="en-GB" dirty="0"/>
              <a:t>Early evidence that </a:t>
            </a:r>
            <a:r>
              <a:rPr lang="en-GB" b="0" i="1" dirty="0" err="1">
                <a:solidFill>
                  <a:srgbClr val="333333"/>
                </a:solidFill>
                <a:effectLst/>
                <a:latin typeface="Georgia" panose="02040502050405020303" pitchFamily="18" charset="0"/>
              </a:rPr>
              <a:t>TrendMD</a:t>
            </a:r>
            <a:r>
              <a:rPr lang="en-GB" b="0" i="0" dirty="0">
                <a:solidFill>
                  <a:srgbClr val="333333"/>
                </a:solidFill>
                <a:effectLst/>
                <a:latin typeface="Georgia" panose="02040502050405020303" pitchFamily="18" charset="0"/>
              </a:rPr>
              <a:t> </a:t>
            </a:r>
            <a:r>
              <a:rPr lang="en-GB" dirty="0"/>
              <a:t>successfully publicises research by checking Mendeley reader counts for the promoted articles </a:t>
            </a:r>
            <a:r>
              <a:rPr lang="en-GB" sz="800" dirty="0"/>
              <a:t>(Kudlow, et al., 2017)</a:t>
            </a:r>
          </a:p>
          <a:p>
            <a:r>
              <a:rPr lang="en-GB" dirty="0"/>
              <a:t>Evidence that student readers are more common for one type of article than another – e.g., female authored articles attract more student readers than male authored articles </a:t>
            </a:r>
            <a:r>
              <a:rPr lang="en-GB" sz="800" dirty="0"/>
              <a:t>(Thelwall, 2018b).</a:t>
            </a:r>
            <a:endParaRPr lang="en-GB" dirty="0"/>
          </a:p>
        </p:txBody>
      </p:sp>
      <p:pic>
        <p:nvPicPr>
          <p:cNvPr id="1026" name="Picture 2" descr="Image result for mendeley">
            <a:extLst>
              <a:ext uri="{FF2B5EF4-FFF2-40B4-BE49-F238E27FC236}">
                <a16:creationId xmlns:a16="http://schemas.microsoft.com/office/drawing/2014/main" id="{5D6D6665-57E0-4D00-AD2A-B133388017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3094" y="5562600"/>
            <a:ext cx="1509623"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7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077200" cy="1143000"/>
          </a:xfrm>
        </p:spPr>
        <p:txBody>
          <a:bodyPr>
            <a:noAutofit/>
          </a:bodyPr>
          <a:lstStyle/>
          <a:p>
            <a:pPr algn="l"/>
            <a:r>
              <a:rPr lang="en-GB" sz="3600" dirty="0"/>
              <a:t>Tweets = 50% academic interest and publicity; 50% broader interest</a:t>
            </a:r>
          </a:p>
        </p:txBody>
      </p:sp>
      <p:sp>
        <p:nvSpPr>
          <p:cNvPr id="3" name="Content Placeholder 2"/>
          <p:cNvSpPr>
            <a:spLocks noGrp="1"/>
          </p:cNvSpPr>
          <p:nvPr>
            <p:ph idx="1"/>
          </p:nvPr>
        </p:nvSpPr>
        <p:spPr>
          <a:xfrm>
            <a:off x="457200" y="1600200"/>
            <a:ext cx="8229600" cy="5181600"/>
          </a:xfrm>
        </p:spPr>
        <p:txBody>
          <a:bodyPr>
            <a:normAutofit/>
          </a:bodyPr>
          <a:lstStyle/>
          <a:p>
            <a:r>
              <a:rPr lang="en-GB" dirty="0"/>
              <a:t>Tweet counts often have very low positive correlations with citation counts and downloads </a:t>
            </a:r>
            <a:r>
              <a:rPr lang="en-GB" sz="1800" dirty="0"/>
              <a:t>(Haustein, et al., 2014; </a:t>
            </a:r>
            <a:r>
              <a:rPr lang="en-GB" sz="1400" dirty="0"/>
              <a:t>Thelwall, Haustein, Larivière, &amp; Sugimoto, 2013; Shuai, Pepe, &amp; Bollen, 2012)</a:t>
            </a:r>
          </a:p>
          <a:p>
            <a:r>
              <a:rPr lang="en-GB" dirty="0"/>
              <a:t>Article tweets are typically just titles or highlights and links </a:t>
            </a:r>
            <a:r>
              <a:rPr lang="en-GB" sz="1200" dirty="0"/>
              <a:t>(Thelwall, Tsou, Weingart, Holmberg, &amp; Haustein, 2013)</a:t>
            </a:r>
          </a:p>
          <a:p>
            <a:r>
              <a:rPr lang="en-GB" dirty="0"/>
              <a:t>Half of all tweeted links to journal articles are from non-academics </a:t>
            </a:r>
            <a:r>
              <a:rPr lang="en-GB" sz="1200" dirty="0"/>
              <a:t>(Mohammadi et al., 2018).</a:t>
            </a:r>
            <a:endParaRPr lang="en-GB" dirty="0"/>
          </a:p>
        </p:txBody>
      </p:sp>
      <p:sp>
        <p:nvSpPr>
          <p:cNvPr id="4" name="Smiley Face 3"/>
          <p:cNvSpPr/>
          <p:nvPr/>
        </p:nvSpPr>
        <p:spPr>
          <a:xfrm>
            <a:off x="8154074" y="6354608"/>
            <a:ext cx="685800" cy="21241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Plant">
            <a:extLst>
              <a:ext uri="{FF2B5EF4-FFF2-40B4-BE49-F238E27FC236}">
                <a16:creationId xmlns:a16="http://schemas.microsoft.com/office/drawing/2014/main" id="{48339AE4-14D8-4ECF-8485-E38FF07777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5634129"/>
            <a:ext cx="914400" cy="914400"/>
          </a:xfrm>
          <a:prstGeom prst="rect">
            <a:avLst/>
          </a:prstGeom>
        </p:spPr>
      </p:pic>
      <p:pic>
        <p:nvPicPr>
          <p:cNvPr id="10" name="Picture 9">
            <a:extLst>
              <a:ext uri="{FF2B5EF4-FFF2-40B4-BE49-F238E27FC236}">
                <a16:creationId xmlns:a16="http://schemas.microsoft.com/office/drawing/2014/main" id="{4A1562AF-7C6D-49BD-A72D-F868645B1F3D}"/>
              </a:ext>
            </a:extLst>
          </p:cNvPr>
          <p:cNvPicPr>
            <a:picLocks noChangeAspect="1"/>
          </p:cNvPicPr>
          <p:nvPr/>
        </p:nvPicPr>
        <p:blipFill>
          <a:blip r:embed="rId5"/>
          <a:stretch>
            <a:fillRect/>
          </a:stretch>
        </p:blipFill>
        <p:spPr>
          <a:xfrm>
            <a:off x="8491795" y="381000"/>
            <a:ext cx="295275" cy="295275"/>
          </a:xfrm>
          <a:prstGeom prst="rect">
            <a:avLst/>
          </a:prstGeom>
        </p:spPr>
      </p:pic>
    </p:spTree>
    <p:extLst>
      <p:ext uri="{BB962C8B-B14F-4D97-AF65-F5344CB8AC3E}">
        <p14:creationId xmlns:p14="http://schemas.microsoft.com/office/powerpoint/2010/main" val="28897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Discussion/Social Impacts</a:t>
            </a: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GB" dirty="0"/>
              <a:t>Some social web indicators seem to reflect a degree of academic and public interest but are too rare to be used to evaluate typical articles:</a:t>
            </a:r>
          </a:p>
          <a:p>
            <a:r>
              <a:rPr lang="en-GB" dirty="0"/>
              <a:t>Facebook wall posts, Google+, Reddit, Pinners, LinkedIn </a:t>
            </a:r>
            <a:r>
              <a:rPr lang="en-GB" sz="900" dirty="0"/>
              <a:t>(Thelwall, Haustein, Larivière, &amp; Sugimoto, 2013; see also: Costas, Zahedi, &amp; Wouters, 2014; Zahedi, Costas, &amp; Wouters, 2014)</a:t>
            </a:r>
            <a:endParaRPr lang="en-GB" dirty="0"/>
          </a:p>
          <a:p>
            <a:r>
              <a:rPr lang="en-GB" dirty="0"/>
              <a:t>Also blogs </a:t>
            </a:r>
            <a:r>
              <a:rPr lang="en-GB" sz="1100" dirty="0"/>
              <a:t>(Shema, Bar‐Ilan, &amp; Thelwall, 2014)</a:t>
            </a:r>
            <a:endParaRPr lang="en-GB" dirty="0"/>
          </a:p>
          <a:p>
            <a:pPr marL="0" indent="0">
              <a:buNone/>
            </a:pPr>
            <a:endParaRPr lang="en-GB" dirty="0"/>
          </a:p>
          <a:p>
            <a:pPr marL="0" indent="0">
              <a:buNone/>
            </a:pPr>
            <a:r>
              <a:rPr lang="en-GB" dirty="0"/>
              <a:t>Altmetric.com data</a:t>
            </a:r>
          </a:p>
        </p:txBody>
      </p:sp>
      <p:sp>
        <p:nvSpPr>
          <p:cNvPr id="6" name="Smiley Face 5"/>
          <p:cNvSpPr/>
          <p:nvPr/>
        </p:nvSpPr>
        <p:spPr>
          <a:xfrm>
            <a:off x="8610600" y="6400800"/>
            <a:ext cx="304800" cy="27580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51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Impacts</a:t>
            </a:r>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r>
              <a:rPr lang="en-GB" dirty="0"/>
              <a:t>Health indicators indicate genuine and specific impact but are available for few articles:</a:t>
            </a:r>
          </a:p>
          <a:p>
            <a:r>
              <a:rPr lang="en-GB" dirty="0"/>
              <a:t>F1000 judge ratings probably reflect the value of biomedical research – they also correlate significantly and positively with citations </a:t>
            </a:r>
            <a:r>
              <a:rPr lang="en-GB" sz="400" dirty="0"/>
              <a:t>(Bornmann &amp; Leydesdorff, 2013; Li &amp; Thelwall, 2012; Mohammadi &amp; Thelwall, 2013; Waltman &amp; Costas, 2014; see also: Wouters &amp; Costas, 2012), but not for ecology articles (Wardle, 2010) </a:t>
            </a:r>
          </a:p>
          <a:p>
            <a:r>
              <a:rPr lang="en-GB" dirty="0"/>
              <a:t>Citations in NICE clinical guidelines reflect important contributions to UK health practice – they also correlate with academic citations </a:t>
            </a:r>
            <a:r>
              <a:rPr lang="en-GB" sz="1400" dirty="0"/>
              <a:t>(Thelwall &amp; Maflahi, 2016)</a:t>
            </a:r>
          </a:p>
          <a:p>
            <a:endParaRPr lang="en-GB" dirty="0"/>
          </a:p>
        </p:txBody>
      </p:sp>
      <p:sp>
        <p:nvSpPr>
          <p:cNvPr id="4" name="Smiley Face 3"/>
          <p:cNvSpPr/>
          <p:nvPr/>
        </p:nvSpPr>
        <p:spPr>
          <a:xfrm>
            <a:off x="7876248" y="5638800"/>
            <a:ext cx="1115352" cy="1066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Medicine">
            <a:extLst>
              <a:ext uri="{FF2B5EF4-FFF2-40B4-BE49-F238E27FC236}">
                <a16:creationId xmlns:a16="http://schemas.microsoft.com/office/drawing/2014/main" id="{F6D1E64B-506F-440E-B11C-4BD431D026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6724" y="388938"/>
            <a:ext cx="914400" cy="914400"/>
          </a:xfrm>
          <a:prstGeom prst="rect">
            <a:avLst/>
          </a:prstGeom>
        </p:spPr>
      </p:pic>
    </p:spTree>
    <p:extLst>
      <p:ext uri="{BB962C8B-B14F-4D97-AF65-F5344CB8AC3E}">
        <p14:creationId xmlns:p14="http://schemas.microsoft.com/office/powerpoint/2010/main" val="271555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Cultural Impacts</a:t>
            </a:r>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r>
              <a:rPr lang="en-GB" dirty="0"/>
              <a:t>Several indicators are particularly suitable for arts and humanities research and partly reflect cultural impacts – but are difficult to gather.</a:t>
            </a:r>
          </a:p>
          <a:p>
            <a:r>
              <a:rPr lang="en-GB" dirty="0"/>
              <a:t>Google Books citations </a:t>
            </a:r>
            <a:r>
              <a:rPr lang="en-GB" sz="1800" dirty="0"/>
              <a:t>(Kousha &amp; Thelwall, 2015)</a:t>
            </a:r>
            <a:endParaRPr lang="en-GB" dirty="0"/>
          </a:p>
          <a:p>
            <a:r>
              <a:rPr lang="en-GB" dirty="0"/>
              <a:t>Worldcat.org library holdings </a:t>
            </a:r>
            <a:r>
              <a:rPr lang="en-GB" sz="1800" dirty="0"/>
              <a:t>(White, </a:t>
            </a:r>
            <a:r>
              <a:rPr lang="en-GB" sz="1800" dirty="0" err="1"/>
              <a:t>Boell</a:t>
            </a:r>
            <a:r>
              <a:rPr lang="en-GB" sz="1800" dirty="0"/>
              <a:t>, et al. 2009)</a:t>
            </a:r>
            <a:endParaRPr lang="en-GB" dirty="0"/>
          </a:p>
          <a:p>
            <a:r>
              <a:rPr lang="en-GB" dirty="0"/>
              <a:t>Amazon book reviews </a:t>
            </a:r>
            <a:r>
              <a:rPr lang="en-GB" sz="1600" dirty="0"/>
              <a:t>(Kousha &amp; Thelwall, 2016)</a:t>
            </a:r>
            <a:endParaRPr lang="en-GB" dirty="0"/>
          </a:p>
          <a:p>
            <a:endParaRPr lang="en-GB" dirty="0"/>
          </a:p>
        </p:txBody>
      </p:sp>
      <p:pic>
        <p:nvPicPr>
          <p:cNvPr id="4" name="Picture 3">
            <a:extLst>
              <a:ext uri="{FF2B5EF4-FFF2-40B4-BE49-F238E27FC236}">
                <a16:creationId xmlns:a16="http://schemas.microsoft.com/office/drawing/2014/main" id="{1935FB1B-1581-49B5-9398-06E4C7C81299}"/>
              </a:ext>
            </a:extLst>
          </p:cNvPr>
          <p:cNvPicPr>
            <a:picLocks noChangeAspect="1"/>
          </p:cNvPicPr>
          <p:nvPr/>
        </p:nvPicPr>
        <p:blipFill>
          <a:blip r:embed="rId2"/>
          <a:stretch>
            <a:fillRect/>
          </a:stretch>
        </p:blipFill>
        <p:spPr>
          <a:xfrm>
            <a:off x="152400" y="5283200"/>
            <a:ext cx="1200150" cy="1685925"/>
          </a:xfrm>
          <a:prstGeom prst="rect">
            <a:avLst/>
          </a:prstGeom>
        </p:spPr>
      </p:pic>
      <p:sp>
        <p:nvSpPr>
          <p:cNvPr id="5" name="TextBox 4">
            <a:extLst>
              <a:ext uri="{FF2B5EF4-FFF2-40B4-BE49-F238E27FC236}">
                <a16:creationId xmlns:a16="http://schemas.microsoft.com/office/drawing/2014/main" id="{8E259A24-5D70-47FD-80FE-F2E09ADE7F63}"/>
              </a:ext>
            </a:extLst>
          </p:cNvPr>
          <p:cNvSpPr txBox="1"/>
          <p:nvPr/>
        </p:nvSpPr>
        <p:spPr>
          <a:xfrm>
            <a:off x="1524000" y="6553200"/>
            <a:ext cx="1580946" cy="369332"/>
          </a:xfrm>
          <a:prstGeom prst="rect">
            <a:avLst/>
          </a:prstGeom>
          <a:noFill/>
        </p:spPr>
        <p:txBody>
          <a:bodyPr wrap="none" rtlCol="0">
            <a:spAutoFit/>
          </a:bodyPr>
          <a:lstStyle/>
          <a:p>
            <a:r>
              <a:rPr lang="en-GB" dirty="0"/>
              <a:t>Kayvan Kousha</a:t>
            </a:r>
          </a:p>
        </p:txBody>
      </p:sp>
      <p:pic>
        <p:nvPicPr>
          <p:cNvPr id="6" name="Graphic 5" descr="Books">
            <a:extLst>
              <a:ext uri="{FF2B5EF4-FFF2-40B4-BE49-F238E27FC236}">
                <a16:creationId xmlns:a16="http://schemas.microsoft.com/office/drawing/2014/main" id="{321C52EC-01DC-41AC-B234-59C6B4A6FB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7200" y="5715000"/>
            <a:ext cx="914400" cy="914400"/>
          </a:xfrm>
          <a:prstGeom prst="rect">
            <a:avLst/>
          </a:prstGeom>
        </p:spPr>
      </p:pic>
    </p:spTree>
    <p:extLst>
      <p:ext uri="{BB962C8B-B14F-4D97-AF65-F5344CB8AC3E}">
        <p14:creationId xmlns:p14="http://schemas.microsoft.com/office/powerpoint/2010/main" val="275576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4AD2-81D9-4CB2-9855-B1125F0BB823}"/>
              </a:ext>
            </a:extLst>
          </p:cNvPr>
          <p:cNvSpPr>
            <a:spLocks noGrp="1"/>
          </p:cNvSpPr>
          <p:nvPr>
            <p:ph type="title"/>
          </p:nvPr>
        </p:nvSpPr>
        <p:spPr/>
        <p:txBody>
          <a:bodyPr/>
          <a:lstStyle/>
          <a:p>
            <a:r>
              <a:rPr lang="en-US" dirty="0"/>
              <a:t>Background: Citation Analysis</a:t>
            </a:r>
            <a:endParaRPr lang="en-GB" dirty="0"/>
          </a:p>
        </p:txBody>
      </p:sp>
      <p:sp>
        <p:nvSpPr>
          <p:cNvPr id="3" name="Content Placeholder 2">
            <a:extLst>
              <a:ext uri="{FF2B5EF4-FFF2-40B4-BE49-F238E27FC236}">
                <a16:creationId xmlns:a16="http://schemas.microsoft.com/office/drawing/2014/main" id="{1A9F31C8-CE6B-46B9-885F-58F3AC1C9E74}"/>
              </a:ext>
            </a:extLst>
          </p:cNvPr>
          <p:cNvSpPr>
            <a:spLocks noGrp="1"/>
          </p:cNvSpPr>
          <p:nvPr>
            <p:ph idx="1"/>
          </p:nvPr>
        </p:nvSpPr>
        <p:spPr>
          <a:xfrm>
            <a:off x="457200" y="1600200"/>
            <a:ext cx="8229600" cy="4648200"/>
          </a:xfrm>
        </p:spPr>
        <p:txBody>
          <a:bodyPr>
            <a:normAutofit fontScale="92500" lnSpcReduction="10000"/>
          </a:bodyPr>
          <a:lstStyle/>
          <a:p>
            <a:r>
              <a:rPr lang="en-US" dirty="0"/>
              <a:t>Academic research is published in many forms, including journal articles, books and reports.</a:t>
            </a:r>
          </a:p>
          <a:p>
            <a:r>
              <a:rPr lang="en-US" dirty="0"/>
              <a:t>The value of published research may be evaluated for jobs, grants and promotions.</a:t>
            </a:r>
          </a:p>
          <a:p>
            <a:r>
              <a:rPr lang="en-US" dirty="0"/>
              <a:t>Evaluators may assess the value of articles </a:t>
            </a:r>
            <a:r>
              <a:rPr lang="en-US" dirty="0">
                <a:solidFill>
                  <a:srgbClr val="FF0000"/>
                </a:solidFill>
              </a:rPr>
              <a:t>partly</a:t>
            </a:r>
            <a:r>
              <a:rPr lang="en-US" dirty="0"/>
              <a:t> by the publishing journal or its citation count – the number other papers that have cited it.</a:t>
            </a:r>
          </a:p>
          <a:p>
            <a:r>
              <a:rPr lang="en-US" dirty="0"/>
              <a:t>Citation counts reflect scholarly impact but not societal impact, originality, or robustness.</a:t>
            </a:r>
          </a:p>
          <a:p>
            <a:r>
              <a:rPr lang="en-GB" dirty="0"/>
              <a:t>Altmetrics complement citation counts.</a:t>
            </a:r>
          </a:p>
        </p:txBody>
      </p:sp>
    </p:spTree>
    <p:extLst>
      <p:ext uri="{BB962C8B-B14F-4D97-AF65-F5344CB8AC3E}">
        <p14:creationId xmlns:p14="http://schemas.microsoft.com/office/powerpoint/2010/main" val="395118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F340-E90D-4E83-B1F7-BB8F05976E51}"/>
              </a:ext>
            </a:extLst>
          </p:cNvPr>
          <p:cNvSpPr>
            <a:spLocks noGrp="1"/>
          </p:cNvSpPr>
          <p:nvPr>
            <p:ph type="title"/>
          </p:nvPr>
        </p:nvSpPr>
        <p:spPr>
          <a:xfrm>
            <a:off x="1438090" y="1361349"/>
            <a:ext cx="7336702" cy="915154"/>
          </a:xfrm>
        </p:spPr>
        <p:txBody>
          <a:bodyPr/>
          <a:lstStyle/>
          <a:p>
            <a:pPr algn="ctr"/>
            <a:r>
              <a:rPr lang="en-GB" dirty="0"/>
              <a:t>regression</a:t>
            </a:r>
          </a:p>
        </p:txBody>
      </p:sp>
      <p:sp>
        <p:nvSpPr>
          <p:cNvPr id="3" name="Content Placeholder 2">
            <a:extLst>
              <a:ext uri="{FF2B5EF4-FFF2-40B4-BE49-F238E27FC236}">
                <a16:creationId xmlns:a16="http://schemas.microsoft.com/office/drawing/2014/main" id="{520C0031-76A6-4F66-AB3E-E1C56ACCB4BE}"/>
              </a:ext>
            </a:extLst>
          </p:cNvPr>
          <p:cNvSpPr>
            <a:spLocks noGrp="1"/>
          </p:cNvSpPr>
          <p:nvPr>
            <p:ph idx="1"/>
          </p:nvPr>
        </p:nvSpPr>
        <p:spPr>
          <a:xfrm>
            <a:off x="637527" y="2438184"/>
            <a:ext cx="7886700" cy="4351338"/>
          </a:xfrm>
        </p:spPr>
        <p:txBody>
          <a:bodyPr/>
          <a:lstStyle/>
          <a:p>
            <a:pPr marL="0" indent="0">
              <a:buNone/>
            </a:pPr>
            <a:endParaRPr lang="en-GB" dirty="0">
              <a:solidFill>
                <a:schemeClr val="accent1"/>
              </a:solidFill>
            </a:endParaRPr>
          </a:p>
          <a:p>
            <a:pPr marL="0" indent="0">
              <a:buNone/>
            </a:pPr>
            <a:endParaRPr lang="en-GB" dirty="0">
              <a:solidFill>
                <a:schemeClr val="accent1"/>
              </a:solidFill>
            </a:endParaRPr>
          </a:p>
          <a:p>
            <a:pPr marL="0" indent="0">
              <a:buNone/>
            </a:pPr>
            <a:endParaRPr lang="en-GB" dirty="0">
              <a:solidFill>
                <a:schemeClr val="accent1"/>
              </a:solidFill>
            </a:endParaRPr>
          </a:p>
          <a:p>
            <a:pPr marL="0" indent="0">
              <a:buNone/>
            </a:pPr>
            <a:endParaRPr lang="en-GB" dirty="0">
              <a:solidFill>
                <a:schemeClr val="accent1"/>
              </a:solidFill>
            </a:endParaRPr>
          </a:p>
          <a:p>
            <a:pPr marL="0" indent="0" algn="ctr">
              <a:buNone/>
            </a:pPr>
            <a:r>
              <a:rPr lang="en-GB" dirty="0">
                <a:solidFill>
                  <a:schemeClr val="accent1"/>
                </a:solidFill>
              </a:rPr>
              <a:t>2015			2016			2017</a:t>
            </a:r>
          </a:p>
        </p:txBody>
      </p:sp>
      <p:cxnSp>
        <p:nvCxnSpPr>
          <p:cNvPr id="5" name="Straight Connector 4">
            <a:extLst>
              <a:ext uri="{FF2B5EF4-FFF2-40B4-BE49-F238E27FC236}">
                <a16:creationId xmlns:a16="http://schemas.microsoft.com/office/drawing/2014/main" id="{F6954AA3-F820-405E-9D8D-3A3AD7B557A8}"/>
              </a:ext>
            </a:extLst>
          </p:cNvPr>
          <p:cNvCxnSpPr>
            <a:cxnSpLocks/>
          </p:cNvCxnSpPr>
          <p:nvPr/>
        </p:nvCxnSpPr>
        <p:spPr>
          <a:xfrm>
            <a:off x="637527" y="4341180"/>
            <a:ext cx="7973812"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847FE41B-D2C2-4FF0-915E-43C5A8148A61}"/>
              </a:ext>
            </a:extLst>
          </p:cNvPr>
          <p:cNvCxnSpPr/>
          <p:nvPr/>
        </p:nvCxnSpPr>
        <p:spPr>
          <a:xfrm>
            <a:off x="2876364" y="3586578"/>
            <a:ext cx="0" cy="7546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1F8BC537-0939-43BC-A7BA-754529E42859}"/>
              </a:ext>
            </a:extLst>
          </p:cNvPr>
          <p:cNvCxnSpPr/>
          <p:nvPr/>
        </p:nvCxnSpPr>
        <p:spPr>
          <a:xfrm>
            <a:off x="7902604" y="3598446"/>
            <a:ext cx="0" cy="7546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74E3E403-1224-481E-BBE9-82FD7150FEAA}"/>
              </a:ext>
            </a:extLst>
          </p:cNvPr>
          <p:cNvSpPr txBox="1"/>
          <p:nvPr/>
        </p:nvSpPr>
        <p:spPr>
          <a:xfrm>
            <a:off x="1798216" y="3149778"/>
            <a:ext cx="2156296" cy="369332"/>
          </a:xfrm>
          <a:prstGeom prst="rect">
            <a:avLst/>
          </a:prstGeom>
          <a:noFill/>
        </p:spPr>
        <p:txBody>
          <a:bodyPr wrap="none" rtlCol="0">
            <a:spAutoFit/>
          </a:bodyPr>
          <a:lstStyle/>
          <a:p>
            <a:r>
              <a:rPr lang="en-GB" dirty="0">
                <a:solidFill>
                  <a:schemeClr val="accent1"/>
                </a:solidFill>
              </a:rPr>
              <a:t>Altmetric.com scores</a:t>
            </a:r>
          </a:p>
        </p:txBody>
      </p:sp>
      <p:sp>
        <p:nvSpPr>
          <p:cNvPr id="10" name="TextBox 9">
            <a:extLst>
              <a:ext uri="{FF2B5EF4-FFF2-40B4-BE49-F238E27FC236}">
                <a16:creationId xmlns:a16="http://schemas.microsoft.com/office/drawing/2014/main" id="{EA1623B9-7D8A-49A5-832F-A33158BA7C65}"/>
              </a:ext>
            </a:extLst>
          </p:cNvPr>
          <p:cNvSpPr txBox="1"/>
          <p:nvPr/>
        </p:nvSpPr>
        <p:spPr>
          <a:xfrm>
            <a:off x="6973239" y="3094178"/>
            <a:ext cx="1691040" cy="369332"/>
          </a:xfrm>
          <a:prstGeom prst="rect">
            <a:avLst/>
          </a:prstGeom>
          <a:noFill/>
        </p:spPr>
        <p:txBody>
          <a:bodyPr wrap="none" rtlCol="0">
            <a:spAutoFit/>
          </a:bodyPr>
          <a:lstStyle/>
          <a:p>
            <a:r>
              <a:rPr lang="en-GB" dirty="0">
                <a:solidFill>
                  <a:schemeClr val="accent1"/>
                </a:solidFill>
              </a:rPr>
              <a:t>Scopus citations</a:t>
            </a:r>
          </a:p>
        </p:txBody>
      </p:sp>
      <p:cxnSp>
        <p:nvCxnSpPr>
          <p:cNvPr id="12" name="Straight Connector 11">
            <a:extLst>
              <a:ext uri="{FF2B5EF4-FFF2-40B4-BE49-F238E27FC236}">
                <a16:creationId xmlns:a16="http://schemas.microsoft.com/office/drawing/2014/main" id="{C6749889-1088-4B68-8CA4-22E37F934E69}"/>
              </a:ext>
            </a:extLst>
          </p:cNvPr>
          <p:cNvCxnSpPr/>
          <p:nvPr/>
        </p:nvCxnSpPr>
        <p:spPr>
          <a:xfrm>
            <a:off x="3169327" y="4341180"/>
            <a:ext cx="0" cy="49715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1BE17F97-BFF6-40F8-AC06-C27A8594B6FC}"/>
              </a:ext>
            </a:extLst>
          </p:cNvPr>
          <p:cNvCxnSpPr/>
          <p:nvPr/>
        </p:nvCxnSpPr>
        <p:spPr>
          <a:xfrm>
            <a:off x="5985028" y="4341180"/>
            <a:ext cx="0" cy="49715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8BC1C434-6DAF-4584-9368-F98BFFF6F4BB}"/>
              </a:ext>
            </a:extLst>
          </p:cNvPr>
          <p:cNvCxnSpPr/>
          <p:nvPr/>
        </p:nvCxnSpPr>
        <p:spPr>
          <a:xfrm>
            <a:off x="8365723" y="4341180"/>
            <a:ext cx="0" cy="49715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09904F0-56C9-4009-AF5D-AD27D01E9735}"/>
              </a:ext>
            </a:extLst>
          </p:cNvPr>
          <p:cNvCxnSpPr/>
          <p:nvPr/>
        </p:nvCxnSpPr>
        <p:spPr>
          <a:xfrm>
            <a:off x="800469" y="4357880"/>
            <a:ext cx="0" cy="497150"/>
          </a:xfrm>
          <a:prstGeom prst="line">
            <a:avLst/>
          </a:prstGeom>
        </p:spPr>
        <p:style>
          <a:lnRef idx="3">
            <a:schemeClr val="dk1"/>
          </a:lnRef>
          <a:fillRef idx="0">
            <a:schemeClr val="dk1"/>
          </a:fillRef>
          <a:effectRef idx="2">
            <a:schemeClr val="dk1"/>
          </a:effectRef>
          <a:fontRef idx="minor">
            <a:schemeClr val="tx1"/>
          </a:fontRef>
        </p:style>
      </p:cxnSp>
      <p:pic>
        <p:nvPicPr>
          <p:cNvPr id="20" name="Graphic 19" descr="Document">
            <a:extLst>
              <a:ext uri="{FF2B5EF4-FFF2-40B4-BE49-F238E27FC236}">
                <a16:creationId xmlns:a16="http://schemas.microsoft.com/office/drawing/2014/main" id="{F6416414-BA43-4F93-99A0-303A28B54D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147" y="4964906"/>
            <a:ext cx="914400" cy="914400"/>
          </a:xfrm>
          <a:prstGeom prst="rect">
            <a:avLst/>
          </a:prstGeom>
        </p:spPr>
      </p:pic>
      <p:pic>
        <p:nvPicPr>
          <p:cNvPr id="21" name="Graphic 20" descr="Document">
            <a:extLst>
              <a:ext uri="{FF2B5EF4-FFF2-40B4-BE49-F238E27FC236}">
                <a16:creationId xmlns:a16="http://schemas.microsoft.com/office/drawing/2014/main" id="{B4EC82CF-7E9D-43B4-8601-2FED5D960D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8090" y="4980511"/>
            <a:ext cx="914400" cy="914400"/>
          </a:xfrm>
          <a:prstGeom prst="rect">
            <a:avLst/>
          </a:prstGeom>
        </p:spPr>
      </p:pic>
      <p:pic>
        <p:nvPicPr>
          <p:cNvPr id="22" name="Graphic 21" descr="Document">
            <a:extLst>
              <a:ext uri="{FF2B5EF4-FFF2-40B4-BE49-F238E27FC236}">
                <a16:creationId xmlns:a16="http://schemas.microsoft.com/office/drawing/2014/main" id="{0A75AACE-E9E6-4AD0-BFB6-8E6901783C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8652" y="4964906"/>
            <a:ext cx="914400" cy="914400"/>
          </a:xfrm>
          <a:prstGeom prst="rect">
            <a:avLst/>
          </a:prstGeom>
        </p:spPr>
      </p:pic>
      <p:sp>
        <p:nvSpPr>
          <p:cNvPr id="24" name="TextBox 23">
            <a:extLst>
              <a:ext uri="{FF2B5EF4-FFF2-40B4-BE49-F238E27FC236}">
                <a16:creationId xmlns:a16="http://schemas.microsoft.com/office/drawing/2014/main" id="{5E08F744-71B3-417C-87DC-3E9D0380ED83}"/>
              </a:ext>
            </a:extLst>
          </p:cNvPr>
          <p:cNvSpPr txBox="1"/>
          <p:nvPr/>
        </p:nvSpPr>
        <p:spPr>
          <a:xfrm>
            <a:off x="817142" y="5957279"/>
            <a:ext cx="2195601" cy="369332"/>
          </a:xfrm>
          <a:prstGeom prst="rect">
            <a:avLst/>
          </a:prstGeom>
          <a:noFill/>
        </p:spPr>
        <p:txBody>
          <a:bodyPr wrap="none" rtlCol="0">
            <a:spAutoFit/>
          </a:bodyPr>
          <a:lstStyle/>
          <a:p>
            <a:r>
              <a:rPr lang="en-GB" dirty="0">
                <a:solidFill>
                  <a:schemeClr val="accent1"/>
                </a:solidFill>
              </a:rPr>
              <a:t>Publications assessed</a:t>
            </a:r>
          </a:p>
        </p:txBody>
      </p:sp>
      <p:sp>
        <p:nvSpPr>
          <p:cNvPr id="26" name="Arrow: Curved Down 25">
            <a:extLst>
              <a:ext uri="{FF2B5EF4-FFF2-40B4-BE49-F238E27FC236}">
                <a16:creationId xmlns:a16="http://schemas.microsoft.com/office/drawing/2014/main" id="{1E8828D8-4CEA-4DC6-B3DD-D775A92AE647}"/>
              </a:ext>
            </a:extLst>
          </p:cNvPr>
          <p:cNvSpPr/>
          <p:nvPr/>
        </p:nvSpPr>
        <p:spPr>
          <a:xfrm>
            <a:off x="2743199" y="2308194"/>
            <a:ext cx="5159405" cy="7859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a:extLst>
              <a:ext uri="{FF2B5EF4-FFF2-40B4-BE49-F238E27FC236}">
                <a16:creationId xmlns:a16="http://schemas.microsoft.com/office/drawing/2014/main" id="{84822938-C242-40DC-A248-CF4360025F04}"/>
              </a:ext>
            </a:extLst>
          </p:cNvPr>
          <p:cNvSpPr/>
          <p:nvPr/>
        </p:nvSpPr>
        <p:spPr>
          <a:xfrm>
            <a:off x="281188" y="186823"/>
            <a:ext cx="8900642" cy="769441"/>
          </a:xfrm>
          <a:prstGeom prst="rect">
            <a:avLst/>
          </a:prstGeom>
        </p:spPr>
        <p:txBody>
          <a:bodyPr wrap="none">
            <a:spAutoFit/>
          </a:bodyPr>
          <a:lstStyle/>
          <a:p>
            <a:r>
              <a:rPr lang="en-GB" sz="4400" dirty="0"/>
              <a:t>Do altmetrics predict future citations?</a:t>
            </a:r>
          </a:p>
        </p:txBody>
      </p:sp>
    </p:spTree>
    <p:extLst>
      <p:ext uri="{BB962C8B-B14F-4D97-AF65-F5344CB8AC3E}">
        <p14:creationId xmlns:p14="http://schemas.microsoft.com/office/powerpoint/2010/main" val="213758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FFE5-A38B-451D-8289-BE8CBE553A13}"/>
              </a:ext>
            </a:extLst>
          </p:cNvPr>
          <p:cNvSpPr>
            <a:spLocks noGrp="1"/>
          </p:cNvSpPr>
          <p:nvPr>
            <p:ph type="title"/>
          </p:nvPr>
        </p:nvSpPr>
        <p:spPr>
          <a:xfrm>
            <a:off x="397831" y="122762"/>
            <a:ext cx="7886700" cy="711740"/>
          </a:xfrm>
        </p:spPr>
        <p:txBody>
          <a:bodyPr>
            <a:normAutofit fontScale="90000"/>
          </a:bodyPr>
          <a:lstStyle/>
          <a:p>
            <a:r>
              <a:rPr lang="en-GB" dirty="0"/>
              <a:t>Linear regression results</a:t>
            </a:r>
          </a:p>
        </p:txBody>
      </p:sp>
      <p:sp>
        <p:nvSpPr>
          <p:cNvPr id="3" name="Content Placeholder 2">
            <a:extLst>
              <a:ext uri="{FF2B5EF4-FFF2-40B4-BE49-F238E27FC236}">
                <a16:creationId xmlns:a16="http://schemas.microsoft.com/office/drawing/2014/main" id="{8311E760-81BD-4AC0-B3B9-95358EA3E979}"/>
              </a:ext>
            </a:extLst>
          </p:cNvPr>
          <p:cNvSpPr>
            <a:spLocks noGrp="1"/>
          </p:cNvSpPr>
          <p:nvPr>
            <p:ph idx="1"/>
          </p:nvPr>
        </p:nvSpPr>
        <p:spPr>
          <a:xfrm>
            <a:off x="397831" y="1129828"/>
            <a:ext cx="7886700" cy="4474561"/>
          </a:xfrm>
        </p:spPr>
        <p:txBody>
          <a:bodyPr>
            <a:normAutofit fontScale="92500" lnSpcReduction="10000"/>
          </a:bodyPr>
          <a:lstStyle/>
          <a:p>
            <a:r>
              <a:rPr lang="en-GB" dirty="0"/>
              <a:t>For 29 out of 30 fields, 2015 Altmetric.com data significantly predicted 2017 Scopus citation counts.</a:t>
            </a:r>
          </a:p>
          <a:p>
            <a:r>
              <a:rPr lang="en-GB" dirty="0"/>
              <a:t>Mendeley reader counts always a statistically significant predictor.</a:t>
            </a:r>
          </a:p>
          <a:p>
            <a:r>
              <a:rPr lang="en-GB" dirty="0"/>
              <a:t>Other indicators sometimes statistically significant predictors (never: </a:t>
            </a:r>
            <a:r>
              <a:rPr lang="en-GB" dirty="0" err="1"/>
              <a:t>Connotea</a:t>
            </a:r>
            <a:r>
              <a:rPr lang="en-GB" dirty="0"/>
              <a:t>, F1000).</a:t>
            </a:r>
          </a:p>
          <a:p>
            <a:r>
              <a:rPr lang="en-GB" dirty="0"/>
              <a:t>Altmetric.com scores from 2015 “explain” about 20% of citation scores from 2017.</a:t>
            </a:r>
          </a:p>
        </p:txBody>
      </p:sp>
      <p:pic>
        <p:nvPicPr>
          <p:cNvPr id="7" name="Graphic 6" descr="Signpost">
            <a:extLst>
              <a:ext uri="{FF2B5EF4-FFF2-40B4-BE49-F238E27FC236}">
                <a16:creationId xmlns:a16="http://schemas.microsoft.com/office/drawing/2014/main" id="{629DBA00-2151-433E-ABA6-463516349C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9953" y="365126"/>
            <a:ext cx="914400" cy="914400"/>
          </a:xfrm>
          <a:prstGeom prst="rect">
            <a:avLst/>
          </a:prstGeom>
        </p:spPr>
      </p:pic>
      <p:cxnSp>
        <p:nvCxnSpPr>
          <p:cNvPr id="8" name="Straight Connector 7">
            <a:extLst>
              <a:ext uri="{FF2B5EF4-FFF2-40B4-BE49-F238E27FC236}">
                <a16:creationId xmlns:a16="http://schemas.microsoft.com/office/drawing/2014/main" id="{232C0465-1F15-4AF1-AB5B-8268AB013026}"/>
              </a:ext>
            </a:extLst>
          </p:cNvPr>
          <p:cNvCxnSpPr>
            <a:cxnSpLocks/>
          </p:cNvCxnSpPr>
          <p:nvPr/>
        </p:nvCxnSpPr>
        <p:spPr>
          <a:xfrm>
            <a:off x="131500" y="5843992"/>
            <a:ext cx="7973812"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5D7A705E-F2D6-491A-A46A-88C360C33E15}"/>
              </a:ext>
            </a:extLst>
          </p:cNvPr>
          <p:cNvCxnSpPr>
            <a:cxnSpLocks/>
          </p:cNvCxnSpPr>
          <p:nvPr/>
        </p:nvCxnSpPr>
        <p:spPr>
          <a:xfrm>
            <a:off x="2370337" y="5595417"/>
            <a:ext cx="0" cy="2485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A51D771C-E684-40D8-9A29-B7B2C0C75844}"/>
              </a:ext>
            </a:extLst>
          </p:cNvPr>
          <p:cNvCxnSpPr>
            <a:cxnSpLocks/>
          </p:cNvCxnSpPr>
          <p:nvPr/>
        </p:nvCxnSpPr>
        <p:spPr>
          <a:xfrm>
            <a:off x="7396577" y="5595417"/>
            <a:ext cx="0" cy="2604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E7C4040F-2F0F-4430-B582-7C07FC431C2B}"/>
              </a:ext>
            </a:extLst>
          </p:cNvPr>
          <p:cNvCxnSpPr>
            <a:cxnSpLocks/>
          </p:cNvCxnSpPr>
          <p:nvPr/>
        </p:nvCxnSpPr>
        <p:spPr>
          <a:xfrm>
            <a:off x="2663300" y="5843992"/>
            <a:ext cx="0" cy="49715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9721BE4C-F8BB-4A1C-B926-FFE9480CE48B}"/>
              </a:ext>
            </a:extLst>
          </p:cNvPr>
          <p:cNvCxnSpPr>
            <a:cxnSpLocks/>
          </p:cNvCxnSpPr>
          <p:nvPr/>
        </p:nvCxnSpPr>
        <p:spPr>
          <a:xfrm>
            <a:off x="5479001" y="5843992"/>
            <a:ext cx="0" cy="49715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0953EAA9-E59F-4F50-A21E-3E5AFB2274A8}"/>
              </a:ext>
            </a:extLst>
          </p:cNvPr>
          <p:cNvCxnSpPr>
            <a:cxnSpLocks/>
          </p:cNvCxnSpPr>
          <p:nvPr/>
        </p:nvCxnSpPr>
        <p:spPr>
          <a:xfrm>
            <a:off x="7859696" y="5843992"/>
            <a:ext cx="0" cy="49715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0743E70-1BC2-4EAF-A9B5-1F6D10A0BFEC}"/>
              </a:ext>
            </a:extLst>
          </p:cNvPr>
          <p:cNvCxnSpPr>
            <a:cxnSpLocks/>
          </p:cNvCxnSpPr>
          <p:nvPr/>
        </p:nvCxnSpPr>
        <p:spPr>
          <a:xfrm>
            <a:off x="294442" y="5860692"/>
            <a:ext cx="0" cy="497150"/>
          </a:xfrm>
          <a:prstGeom prst="line">
            <a:avLst/>
          </a:prstGeom>
        </p:spPr>
        <p:style>
          <a:lnRef idx="3">
            <a:schemeClr val="dk1"/>
          </a:lnRef>
          <a:fillRef idx="0">
            <a:schemeClr val="dk1"/>
          </a:fillRef>
          <a:effectRef idx="2">
            <a:schemeClr val="dk1"/>
          </a:effectRef>
          <a:fontRef idx="minor">
            <a:schemeClr val="tx1"/>
          </a:fontRef>
        </p:style>
      </p:cxnSp>
      <p:pic>
        <p:nvPicPr>
          <p:cNvPr id="17" name="Graphic 16" descr="Document">
            <a:extLst>
              <a:ext uri="{FF2B5EF4-FFF2-40B4-BE49-F238E27FC236}">
                <a16:creationId xmlns:a16="http://schemas.microsoft.com/office/drawing/2014/main" id="{6797D1DE-6B67-4B00-A8CA-575A5745FF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831" y="6371284"/>
            <a:ext cx="486716" cy="486716"/>
          </a:xfrm>
          <a:prstGeom prst="rect">
            <a:avLst/>
          </a:prstGeom>
        </p:spPr>
      </p:pic>
      <p:sp>
        <p:nvSpPr>
          <p:cNvPr id="30" name="Rectangle 29">
            <a:extLst>
              <a:ext uri="{FF2B5EF4-FFF2-40B4-BE49-F238E27FC236}">
                <a16:creationId xmlns:a16="http://schemas.microsoft.com/office/drawing/2014/main" id="{3CAF1E8A-B64A-4139-B520-5351259006B9}"/>
              </a:ext>
            </a:extLst>
          </p:cNvPr>
          <p:cNvSpPr/>
          <p:nvPr/>
        </p:nvSpPr>
        <p:spPr>
          <a:xfrm>
            <a:off x="765621" y="5953868"/>
            <a:ext cx="6862516" cy="369332"/>
          </a:xfrm>
          <a:prstGeom prst="rect">
            <a:avLst/>
          </a:prstGeom>
        </p:spPr>
        <p:txBody>
          <a:bodyPr wrap="square">
            <a:spAutoFit/>
          </a:bodyPr>
          <a:lstStyle/>
          <a:p>
            <a:pPr algn="ctr"/>
            <a:r>
              <a:rPr lang="en-GB" dirty="0">
                <a:solidFill>
                  <a:schemeClr val="accent1"/>
                </a:solidFill>
              </a:rPr>
              <a:t>2015			2016			2017</a:t>
            </a:r>
          </a:p>
        </p:txBody>
      </p:sp>
      <p:pic>
        <p:nvPicPr>
          <p:cNvPr id="31" name="Graphic 30" descr="Document">
            <a:extLst>
              <a:ext uri="{FF2B5EF4-FFF2-40B4-BE49-F238E27FC236}">
                <a16:creationId xmlns:a16="http://schemas.microsoft.com/office/drawing/2014/main" id="{24CEB09B-8844-4D2E-98B2-C6FB9BBD8E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715" y="6371284"/>
            <a:ext cx="486716" cy="486716"/>
          </a:xfrm>
          <a:prstGeom prst="rect">
            <a:avLst/>
          </a:prstGeom>
        </p:spPr>
      </p:pic>
      <p:pic>
        <p:nvPicPr>
          <p:cNvPr id="32" name="Graphic 31" descr="Document">
            <a:extLst>
              <a:ext uri="{FF2B5EF4-FFF2-40B4-BE49-F238E27FC236}">
                <a16:creationId xmlns:a16="http://schemas.microsoft.com/office/drawing/2014/main" id="{3956CA0F-9085-4FD8-99E9-F896F9B4E9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2431" y="6371284"/>
            <a:ext cx="486716" cy="486716"/>
          </a:xfrm>
          <a:prstGeom prst="rect">
            <a:avLst/>
          </a:prstGeom>
        </p:spPr>
      </p:pic>
      <p:pic>
        <p:nvPicPr>
          <p:cNvPr id="33" name="Graphic 32" descr="Document">
            <a:extLst>
              <a:ext uri="{FF2B5EF4-FFF2-40B4-BE49-F238E27FC236}">
                <a16:creationId xmlns:a16="http://schemas.microsoft.com/office/drawing/2014/main" id="{B3A126A7-33D8-4459-BDF6-A32FD39917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2499" y="6371284"/>
            <a:ext cx="486716" cy="486716"/>
          </a:xfrm>
          <a:prstGeom prst="rect">
            <a:avLst/>
          </a:prstGeom>
        </p:spPr>
      </p:pic>
      <p:sp>
        <p:nvSpPr>
          <p:cNvPr id="4" name="Rectangle 3">
            <a:extLst>
              <a:ext uri="{FF2B5EF4-FFF2-40B4-BE49-F238E27FC236}">
                <a16:creationId xmlns:a16="http://schemas.microsoft.com/office/drawing/2014/main" id="{3A6D5A73-716B-471A-9F39-FBF911C49BEE}"/>
              </a:ext>
            </a:extLst>
          </p:cNvPr>
          <p:cNvSpPr/>
          <p:nvPr/>
        </p:nvSpPr>
        <p:spPr>
          <a:xfrm>
            <a:off x="1341410" y="5237636"/>
            <a:ext cx="2209195" cy="369332"/>
          </a:xfrm>
          <a:prstGeom prst="rect">
            <a:avLst/>
          </a:prstGeom>
        </p:spPr>
        <p:txBody>
          <a:bodyPr wrap="none">
            <a:spAutoFit/>
          </a:bodyPr>
          <a:lstStyle/>
          <a:p>
            <a:r>
              <a:rPr lang="en-GB" dirty="0">
                <a:solidFill>
                  <a:schemeClr val="accent1"/>
                </a:solidFill>
              </a:rPr>
              <a:t>Altmetric.com scores </a:t>
            </a:r>
          </a:p>
        </p:txBody>
      </p:sp>
      <p:sp>
        <p:nvSpPr>
          <p:cNvPr id="5" name="Rectangle 4">
            <a:extLst>
              <a:ext uri="{FF2B5EF4-FFF2-40B4-BE49-F238E27FC236}">
                <a16:creationId xmlns:a16="http://schemas.microsoft.com/office/drawing/2014/main" id="{9EF03F3B-E256-42E2-8507-8A711CF38495}"/>
              </a:ext>
            </a:extLst>
          </p:cNvPr>
          <p:cNvSpPr/>
          <p:nvPr/>
        </p:nvSpPr>
        <p:spPr>
          <a:xfrm>
            <a:off x="6539974" y="5235057"/>
            <a:ext cx="1691040" cy="369332"/>
          </a:xfrm>
          <a:prstGeom prst="rect">
            <a:avLst/>
          </a:prstGeom>
        </p:spPr>
        <p:txBody>
          <a:bodyPr wrap="none">
            <a:spAutoFit/>
          </a:bodyPr>
          <a:lstStyle/>
          <a:p>
            <a:r>
              <a:rPr lang="en-GB" dirty="0">
                <a:solidFill>
                  <a:schemeClr val="accent1"/>
                </a:solidFill>
              </a:rPr>
              <a:t>Scopus citations</a:t>
            </a:r>
          </a:p>
        </p:txBody>
      </p:sp>
    </p:spTree>
    <p:extLst>
      <p:ext uri="{BB962C8B-B14F-4D97-AF65-F5344CB8AC3E}">
        <p14:creationId xmlns:p14="http://schemas.microsoft.com/office/powerpoint/2010/main" val="344394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8B23-EAD4-4C1F-A59C-8BF0B903F52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FF34801-6A70-44B7-B79A-8D6C06E911F8}"/>
              </a:ext>
            </a:extLst>
          </p:cNvPr>
          <p:cNvSpPr>
            <a:spLocks noGrp="1"/>
          </p:cNvSpPr>
          <p:nvPr>
            <p:ph idx="1"/>
          </p:nvPr>
        </p:nvSpPr>
        <p:spPr/>
        <p:txBody>
          <a:bodyPr/>
          <a:lstStyle/>
          <a:p>
            <a:endParaRPr lang="en-GB" dirty="0"/>
          </a:p>
        </p:txBody>
      </p:sp>
      <p:pic>
        <p:nvPicPr>
          <p:cNvPr id="5" name="Picture 4">
            <a:hlinkClick r:id="rId2"/>
            <a:extLst>
              <a:ext uri="{FF2B5EF4-FFF2-40B4-BE49-F238E27FC236}">
                <a16:creationId xmlns:a16="http://schemas.microsoft.com/office/drawing/2014/main" id="{6F3E57D1-4E30-4119-A9AF-E756AA5B8C60}"/>
              </a:ext>
            </a:extLst>
          </p:cNvPr>
          <p:cNvPicPr>
            <a:picLocks noChangeAspect="1"/>
          </p:cNvPicPr>
          <p:nvPr/>
        </p:nvPicPr>
        <p:blipFill>
          <a:blip r:embed="rId3"/>
          <a:stretch>
            <a:fillRect/>
          </a:stretch>
        </p:blipFill>
        <p:spPr>
          <a:xfrm>
            <a:off x="76200" y="0"/>
            <a:ext cx="7155382" cy="6858000"/>
          </a:xfrm>
          <a:prstGeom prst="rect">
            <a:avLst/>
          </a:prstGeom>
        </p:spPr>
      </p:pic>
      <p:sp>
        <p:nvSpPr>
          <p:cNvPr id="6" name="TextBox 5">
            <a:extLst>
              <a:ext uri="{FF2B5EF4-FFF2-40B4-BE49-F238E27FC236}">
                <a16:creationId xmlns:a16="http://schemas.microsoft.com/office/drawing/2014/main" id="{8124AAD2-163D-4298-83D3-9464C37A81F2}"/>
              </a:ext>
            </a:extLst>
          </p:cNvPr>
          <p:cNvSpPr txBox="1"/>
          <p:nvPr/>
        </p:nvSpPr>
        <p:spPr>
          <a:xfrm>
            <a:off x="2743200" y="1295400"/>
            <a:ext cx="6172200" cy="1569660"/>
          </a:xfrm>
          <a:prstGeom prst="rect">
            <a:avLst/>
          </a:prstGeom>
          <a:solidFill>
            <a:srgbClr val="FFFF00"/>
          </a:solidFill>
        </p:spPr>
        <p:txBody>
          <a:bodyPr wrap="square" rtlCol="0">
            <a:spAutoFit/>
          </a:bodyPr>
          <a:lstStyle/>
          <a:p>
            <a:r>
              <a:rPr lang="en-US" sz="2400" b="1" dirty="0"/>
              <a:t>Task </a:t>
            </a:r>
            <a:r>
              <a:rPr lang="en-US" sz="2400" dirty="0">
                <a:sym typeface="Wingdings" panose="05000000000000000000" pitchFamily="2" charset="2"/>
              </a:rPr>
              <a:t></a:t>
            </a:r>
            <a:r>
              <a:rPr lang="en-US" sz="2400" dirty="0"/>
              <a:t> Go to dimensions.ai, search for documents, filter to this year, and sort by Altmetric Attention Score to see high attention articles this year in your area!</a:t>
            </a:r>
            <a:endParaRPr lang="en-GB" sz="2400" dirty="0"/>
          </a:p>
        </p:txBody>
      </p:sp>
    </p:spTree>
    <p:extLst>
      <p:ext uri="{BB962C8B-B14F-4D97-AF65-F5344CB8AC3E}">
        <p14:creationId xmlns:p14="http://schemas.microsoft.com/office/powerpoint/2010/main" val="342380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00113" y="404813"/>
            <a:ext cx="7772400" cy="1143000"/>
          </a:xfrm>
        </p:spPr>
        <p:txBody>
          <a:bodyPr>
            <a:normAutofit fontScale="90000"/>
          </a:bodyPr>
          <a:lstStyle/>
          <a:p>
            <a:pPr eaLnBrk="1" hangingPunct="1"/>
            <a:r>
              <a:rPr lang="en-GB" altLang="en-US" b="1" dirty="0"/>
              <a:t>2. Alternative Indicators in Research Evaluations of </a:t>
            </a:r>
            <a:r>
              <a:rPr lang="en-GB" altLang="en-US" b="1" i="1" dirty="0"/>
              <a:t>Research Groups or Funders</a:t>
            </a:r>
            <a:endParaRPr lang="en-GB" altLang="en-US" b="1" dirty="0"/>
          </a:p>
        </p:txBody>
      </p:sp>
      <p:sp>
        <p:nvSpPr>
          <p:cNvPr id="20483" name="Content Placeholder 2"/>
          <p:cNvSpPr>
            <a:spLocks noGrp="1"/>
          </p:cNvSpPr>
          <p:nvPr>
            <p:ph idx="1"/>
          </p:nvPr>
        </p:nvSpPr>
        <p:spPr>
          <a:xfrm>
            <a:off x="457200" y="1828800"/>
            <a:ext cx="8229600" cy="4525963"/>
          </a:xfrm>
        </p:spPr>
        <p:txBody>
          <a:bodyPr>
            <a:normAutofit lnSpcReduction="10000"/>
          </a:bodyPr>
          <a:lstStyle/>
          <a:p>
            <a:pPr eaLnBrk="1" hangingPunct="1"/>
            <a:r>
              <a:rPr lang="en-GB" altLang="en-US" dirty="0"/>
              <a:t>Choose relevant alternative indicators</a:t>
            </a:r>
          </a:p>
          <a:p>
            <a:pPr eaLnBrk="1" hangingPunct="1"/>
            <a:r>
              <a:rPr lang="en-GB" altLang="en-US" dirty="0"/>
              <a:t>Need to field normalise in order to allow fair comparisons</a:t>
            </a:r>
          </a:p>
          <a:p>
            <a:pPr lvl="1"/>
            <a:r>
              <a:rPr lang="en-GB" altLang="en-US" dirty="0"/>
              <a:t>Because some fields cite a lot more than others (longer reference lists, shorter publication delays)</a:t>
            </a:r>
          </a:p>
          <a:p>
            <a:r>
              <a:rPr lang="en-GB" altLang="en-US" dirty="0"/>
              <a:t>Need to year normalise in order to allow fair comparisons</a:t>
            </a:r>
          </a:p>
          <a:p>
            <a:pPr lvl="1"/>
            <a:r>
              <a:rPr lang="en-GB" altLang="en-US" dirty="0"/>
              <a:t>Because older articles have had longer to attract citations and mentions</a:t>
            </a:r>
          </a:p>
        </p:txBody>
      </p:sp>
    </p:spTree>
    <p:extLst>
      <p:ext uri="{BB962C8B-B14F-4D97-AF65-F5344CB8AC3E}">
        <p14:creationId xmlns:p14="http://schemas.microsoft.com/office/powerpoint/2010/main" val="3503394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B836-3715-4FAB-8B17-59D494E9871C}"/>
              </a:ext>
            </a:extLst>
          </p:cNvPr>
          <p:cNvSpPr>
            <a:spLocks noGrp="1"/>
          </p:cNvSpPr>
          <p:nvPr>
            <p:ph type="title"/>
          </p:nvPr>
        </p:nvSpPr>
        <p:spPr/>
        <p:txBody>
          <a:bodyPr/>
          <a:lstStyle/>
          <a:p>
            <a:r>
              <a:rPr lang="en-GB" dirty="0"/>
              <a:t>Field normalised indicators</a:t>
            </a:r>
          </a:p>
        </p:txBody>
      </p:sp>
      <p:sp>
        <p:nvSpPr>
          <p:cNvPr id="3" name="Content Placeholder 2">
            <a:extLst>
              <a:ext uri="{FF2B5EF4-FFF2-40B4-BE49-F238E27FC236}">
                <a16:creationId xmlns:a16="http://schemas.microsoft.com/office/drawing/2014/main" id="{9FB472AD-32F8-4F8F-B693-E3AD546C07ED}"/>
              </a:ext>
            </a:extLst>
          </p:cNvPr>
          <p:cNvSpPr>
            <a:spLocks noGrp="1"/>
          </p:cNvSpPr>
          <p:nvPr>
            <p:ph idx="1"/>
          </p:nvPr>
        </p:nvSpPr>
        <p:spPr>
          <a:xfrm>
            <a:off x="685800" y="1600201"/>
            <a:ext cx="7543800" cy="3657600"/>
          </a:xfrm>
        </p:spPr>
        <p:txBody>
          <a:bodyPr>
            <a:normAutofit fontScale="92500" lnSpcReduction="10000"/>
          </a:bodyPr>
          <a:lstStyle/>
          <a:p>
            <a:r>
              <a:rPr lang="en-GB" altLang="en-US" dirty="0"/>
              <a:t>MNLCS (Mean Normalised Log-transformed Citation Scores) for Mendeley readers (or citations, tweets…)</a:t>
            </a:r>
          </a:p>
          <a:p>
            <a:pPr lvl="1"/>
            <a:r>
              <a:rPr lang="en-GB" altLang="en-US" dirty="0"/>
              <a:t>Citation rate compared to world average for the field and year</a:t>
            </a:r>
          </a:p>
          <a:p>
            <a:pPr lvl="1"/>
            <a:r>
              <a:rPr lang="en-GB" altLang="en-US" dirty="0"/>
              <a:t>Not affected by skewed citation/altmetric counts</a:t>
            </a:r>
          </a:p>
          <a:p>
            <a:r>
              <a:rPr lang="en-GB" dirty="0"/>
              <a:t>Produce a single number, where &gt; 1 signifies above world average</a:t>
            </a:r>
          </a:p>
          <a:p>
            <a:pPr lvl="1"/>
            <a:endParaRPr lang="en-GB" dirty="0"/>
          </a:p>
        </p:txBody>
      </p:sp>
      <p:pic>
        <p:nvPicPr>
          <p:cNvPr id="4" name="Picture 3">
            <a:extLst>
              <a:ext uri="{FF2B5EF4-FFF2-40B4-BE49-F238E27FC236}">
                <a16:creationId xmlns:a16="http://schemas.microsoft.com/office/drawing/2014/main" id="{A79FE88D-3098-4650-8838-3A9C35A32C5C}"/>
              </a:ext>
            </a:extLst>
          </p:cNvPr>
          <p:cNvPicPr>
            <a:picLocks noChangeAspect="1"/>
          </p:cNvPicPr>
          <p:nvPr/>
        </p:nvPicPr>
        <p:blipFill>
          <a:blip r:embed="rId2"/>
          <a:stretch>
            <a:fillRect/>
          </a:stretch>
        </p:blipFill>
        <p:spPr>
          <a:xfrm>
            <a:off x="342900" y="5791200"/>
            <a:ext cx="8458200" cy="95793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CDCD17-6897-4424-9504-5880A22BC406}"/>
                  </a:ext>
                </a:extLst>
              </p:cNvPr>
              <p:cNvSpPr txBox="1"/>
              <p:nvPr/>
            </p:nvSpPr>
            <p:spPr>
              <a:xfrm>
                <a:off x="3888901" y="5421868"/>
                <a:ext cx="5151347" cy="369332"/>
              </a:xfrm>
              <a:prstGeom prst="rect">
                <a:avLst/>
              </a:prstGeom>
              <a:noFill/>
            </p:spPr>
            <p:txBody>
              <a:bodyPr wrap="none" rtlCol="0">
                <a:spAutoFit/>
              </a:bodyPr>
              <a:lstStyle/>
              <a:p>
                <a14:m>
                  <m:oMath xmlns:m="http://schemas.openxmlformats.org/officeDocument/2006/math">
                    <m:sSub>
                      <m:sSubPr>
                        <m:ctrlPr>
                          <a:rPr lang="en-GB" i="1" dirty="0" smtClean="0">
                            <a:solidFill>
                              <a:schemeClr val="tx2"/>
                            </a:solidFill>
                            <a:latin typeface="Cambria Math" panose="02040503050406030204" pitchFamily="18" charset="0"/>
                          </a:rPr>
                        </m:ctrlPr>
                      </m:sSubPr>
                      <m:e>
                        <m:r>
                          <a:rPr lang="en-GB" b="0" i="1" dirty="0" smtClean="0">
                            <a:solidFill>
                              <a:schemeClr val="tx2"/>
                            </a:solidFill>
                            <a:latin typeface="Cambria Math" panose="02040503050406030204" pitchFamily="18" charset="0"/>
                          </a:rPr>
                          <m:t>𝑙</m:t>
                        </m:r>
                      </m:e>
                      <m:sub>
                        <m:r>
                          <a:rPr lang="en-GB" i="1" dirty="0" smtClean="0">
                            <a:solidFill>
                              <a:schemeClr val="tx2"/>
                            </a:solidFill>
                            <a:latin typeface="Cambria Math" panose="02040503050406030204" pitchFamily="18" charset="0"/>
                          </a:rPr>
                          <m:t>𝑖</m:t>
                        </m:r>
                      </m:sub>
                    </m:sSub>
                    <m:r>
                      <a:rPr lang="en-GB" b="0" i="1" dirty="0" smtClean="0">
                        <a:solidFill>
                          <a:schemeClr val="tx2"/>
                        </a:solidFill>
                        <a:latin typeface="Cambria Math" panose="02040503050406030204" pitchFamily="18" charset="0"/>
                      </a:rPr>
                      <m:t>:</m:t>
                    </m:r>
                  </m:oMath>
                </a14:m>
                <a:r>
                  <a:rPr lang="en-GB" dirty="0">
                    <a:solidFill>
                      <a:schemeClr val="tx2"/>
                    </a:solidFill>
                  </a:rPr>
                  <a:t> corresponding field and year world average scores</a:t>
                </a:r>
              </a:p>
            </p:txBody>
          </p:sp>
        </mc:Choice>
        <mc:Fallback xmlns="">
          <p:sp>
            <p:nvSpPr>
              <p:cNvPr id="5" name="TextBox 4">
                <a:extLst>
                  <a:ext uri="{FF2B5EF4-FFF2-40B4-BE49-F238E27FC236}">
                    <a16:creationId xmlns:a16="http://schemas.microsoft.com/office/drawing/2014/main" id="{6ECDCD17-6897-4424-9504-5880A22BC406}"/>
                  </a:ext>
                </a:extLst>
              </p:cNvPr>
              <p:cNvSpPr txBox="1">
                <a:spLocks noRot="1" noChangeAspect="1" noMove="1" noResize="1" noEditPoints="1" noAdjustHandles="1" noChangeArrowheads="1" noChangeShapeType="1" noTextEdit="1"/>
              </p:cNvSpPr>
              <p:nvPr/>
            </p:nvSpPr>
            <p:spPr>
              <a:xfrm>
                <a:off x="3888901" y="5421868"/>
                <a:ext cx="5151347" cy="369332"/>
              </a:xfrm>
              <a:prstGeom prst="rect">
                <a:avLst/>
              </a:prstGeom>
              <a:blipFill>
                <a:blip r:embed="rId3"/>
                <a:stretch>
                  <a:fillRect t="-8197" r="-23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4B4AA7-9C10-4586-8444-620C0D8FF271}"/>
                  </a:ext>
                </a:extLst>
              </p:cNvPr>
              <p:cNvSpPr txBox="1"/>
              <p:nvPr/>
            </p:nvSpPr>
            <p:spPr>
              <a:xfrm>
                <a:off x="76200" y="5528229"/>
                <a:ext cx="3825278" cy="369332"/>
              </a:xfrm>
              <a:prstGeom prst="rect">
                <a:avLst/>
              </a:prstGeom>
              <a:noFill/>
            </p:spPr>
            <p:txBody>
              <a:bodyPr wrap="none" rtlCol="0">
                <a:spAutoFit/>
              </a:bodyPr>
              <a:lstStyle/>
              <a:p>
                <a14:m>
                  <m:oMath xmlns:m="http://schemas.openxmlformats.org/officeDocument/2006/math">
                    <m:sSub>
                      <m:sSubPr>
                        <m:ctrlPr>
                          <a:rPr lang="en-GB" i="1" dirty="0" smtClean="0">
                            <a:solidFill>
                              <a:schemeClr val="tx2"/>
                            </a:solidFill>
                            <a:latin typeface="Cambria Math" panose="02040503050406030204" pitchFamily="18" charset="0"/>
                          </a:rPr>
                        </m:ctrlPr>
                      </m:sSubPr>
                      <m:e>
                        <m:r>
                          <a:rPr lang="en-GB" b="0" i="1" dirty="0" smtClean="0">
                            <a:solidFill>
                              <a:schemeClr val="tx2"/>
                            </a:solidFill>
                            <a:latin typeface="Cambria Math" panose="02040503050406030204" pitchFamily="18" charset="0"/>
                          </a:rPr>
                          <m:t>𝑐</m:t>
                        </m:r>
                      </m:e>
                      <m:sub>
                        <m:r>
                          <a:rPr lang="en-GB" i="1" dirty="0" smtClean="0">
                            <a:solidFill>
                              <a:schemeClr val="tx2"/>
                            </a:solidFill>
                            <a:latin typeface="Cambria Math" panose="02040503050406030204" pitchFamily="18" charset="0"/>
                          </a:rPr>
                          <m:t>𝑖</m:t>
                        </m:r>
                      </m:sub>
                    </m:sSub>
                    <m:r>
                      <a:rPr lang="en-GB" b="0" i="1" dirty="0" smtClean="0">
                        <a:solidFill>
                          <a:schemeClr val="tx2"/>
                        </a:solidFill>
                        <a:latin typeface="Cambria Math" panose="02040503050406030204" pitchFamily="18" charset="0"/>
                      </a:rPr>
                      <m:t>:</m:t>
                    </m:r>
                    <m:r>
                      <m:rPr>
                        <m:sty m:val="p"/>
                      </m:rPr>
                      <a:rPr lang="en-GB" b="0" i="0" dirty="0" smtClean="0">
                        <a:solidFill>
                          <a:schemeClr val="tx2"/>
                        </a:solidFill>
                        <a:latin typeface="Cambria Math" panose="02040503050406030204" pitchFamily="18" charset="0"/>
                      </a:rPr>
                      <m:t>s</m:t>
                    </m:r>
                  </m:oMath>
                </a14:m>
                <a:r>
                  <a:rPr lang="en-GB" dirty="0">
                    <a:solidFill>
                      <a:schemeClr val="tx2"/>
                    </a:solidFill>
                  </a:rPr>
                  <a:t>cores of papers produced by group</a:t>
                </a:r>
              </a:p>
            </p:txBody>
          </p:sp>
        </mc:Choice>
        <mc:Fallback xmlns="">
          <p:sp>
            <p:nvSpPr>
              <p:cNvPr id="6" name="TextBox 5">
                <a:extLst>
                  <a:ext uri="{FF2B5EF4-FFF2-40B4-BE49-F238E27FC236}">
                    <a16:creationId xmlns:a16="http://schemas.microsoft.com/office/drawing/2014/main" id="{ED4B4AA7-9C10-4586-8444-620C0D8FF271}"/>
                  </a:ext>
                </a:extLst>
              </p:cNvPr>
              <p:cNvSpPr txBox="1">
                <a:spLocks noRot="1" noChangeAspect="1" noMove="1" noResize="1" noEditPoints="1" noAdjustHandles="1" noChangeArrowheads="1" noChangeShapeType="1" noTextEdit="1"/>
              </p:cNvSpPr>
              <p:nvPr/>
            </p:nvSpPr>
            <p:spPr>
              <a:xfrm>
                <a:off x="76200" y="5528229"/>
                <a:ext cx="3825278" cy="369332"/>
              </a:xfrm>
              <a:prstGeom prst="rect">
                <a:avLst/>
              </a:prstGeom>
              <a:blipFill>
                <a:blip r:embed="rId4"/>
                <a:stretch>
                  <a:fillRect t="-10000" r="-478" b="-26667"/>
                </a:stretch>
              </a:blipFill>
            </p:spPr>
            <p:txBody>
              <a:bodyPr/>
              <a:lstStyle/>
              <a:p>
                <a:r>
                  <a:rPr lang="en-GB">
                    <a:noFill/>
                  </a:rPr>
                  <a:t> </a:t>
                </a:r>
              </a:p>
            </p:txBody>
          </p:sp>
        </mc:Fallback>
      </mc:AlternateContent>
    </p:spTree>
    <p:extLst>
      <p:ext uri="{BB962C8B-B14F-4D97-AF65-F5344CB8AC3E}">
        <p14:creationId xmlns:p14="http://schemas.microsoft.com/office/powerpoint/2010/main" val="533288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ownloads\pics\Fig 1 v3b Scopus MLNCS Medi Analysis Version 3 Feiller.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338" y="519874"/>
            <a:ext cx="8077200" cy="5701553"/>
          </a:xfrm>
          <a:prstGeom prst="rect">
            <a:avLst/>
          </a:prstGeom>
          <a:noFill/>
          <a:ln>
            <a:noFill/>
          </a:ln>
        </p:spPr>
      </p:pic>
      <p:sp>
        <p:nvSpPr>
          <p:cNvPr id="2" name="Title 1"/>
          <p:cNvSpPr>
            <a:spLocks noGrp="1"/>
          </p:cNvSpPr>
          <p:nvPr>
            <p:ph type="title"/>
          </p:nvPr>
        </p:nvSpPr>
        <p:spPr>
          <a:xfrm>
            <a:off x="30345" y="172813"/>
            <a:ext cx="8991600" cy="487362"/>
          </a:xfrm>
        </p:spPr>
        <p:txBody>
          <a:bodyPr>
            <a:noAutofit/>
          </a:bodyPr>
          <a:lstStyle/>
          <a:p>
            <a:r>
              <a:rPr lang="en-GB" sz="3600" dirty="0"/>
              <a:t>Example: Scopus citations comparing funders</a:t>
            </a:r>
          </a:p>
        </p:txBody>
      </p:sp>
      <p:sp>
        <p:nvSpPr>
          <p:cNvPr id="5" name="TextBox 4"/>
          <p:cNvSpPr txBox="1"/>
          <p:nvPr/>
        </p:nvSpPr>
        <p:spPr>
          <a:xfrm>
            <a:off x="304800" y="6248400"/>
            <a:ext cx="2190984" cy="369332"/>
          </a:xfrm>
          <a:prstGeom prst="rect">
            <a:avLst/>
          </a:prstGeom>
          <a:noFill/>
        </p:spPr>
        <p:txBody>
          <a:bodyPr wrap="none" rtlCol="0">
            <a:spAutoFit/>
          </a:bodyPr>
          <a:lstStyle/>
          <a:p>
            <a:r>
              <a:rPr lang="en-GB" dirty="0"/>
              <a:t>Data from June 2016.</a:t>
            </a:r>
          </a:p>
        </p:txBody>
      </p:sp>
      <p:sp>
        <p:nvSpPr>
          <p:cNvPr id="6" name="TextBox 5"/>
          <p:cNvSpPr txBox="1"/>
          <p:nvPr/>
        </p:nvSpPr>
        <p:spPr>
          <a:xfrm>
            <a:off x="3797225" y="6408790"/>
            <a:ext cx="5332614" cy="461665"/>
          </a:xfrm>
          <a:prstGeom prst="rect">
            <a:avLst/>
          </a:prstGeom>
          <a:noFill/>
        </p:spPr>
        <p:txBody>
          <a:bodyPr wrap="none" rtlCol="0">
            <a:spAutoFit/>
          </a:bodyPr>
          <a:lstStyle/>
          <a:p>
            <a:r>
              <a:rPr lang="en-GB" sz="1200" dirty="0"/>
              <a:t>Thelwall, M. (2017). Three practical field normalised alternative indicator formulae</a:t>
            </a:r>
          </a:p>
          <a:p>
            <a:r>
              <a:rPr lang="en-GB" sz="1200" dirty="0"/>
              <a:t>for research evaluation. Journal of Informetrics, 11(1), 128–151. </a:t>
            </a:r>
          </a:p>
        </p:txBody>
      </p:sp>
      <p:sp>
        <p:nvSpPr>
          <p:cNvPr id="7" name="TextBox 6">
            <a:extLst>
              <a:ext uri="{FF2B5EF4-FFF2-40B4-BE49-F238E27FC236}">
                <a16:creationId xmlns:a16="http://schemas.microsoft.com/office/drawing/2014/main" id="{8E95CB6D-79DD-4D29-ADB1-5F8A92C79333}"/>
              </a:ext>
            </a:extLst>
          </p:cNvPr>
          <p:cNvSpPr txBox="1"/>
          <p:nvPr/>
        </p:nvSpPr>
        <p:spPr>
          <a:xfrm>
            <a:off x="5638800" y="2522033"/>
            <a:ext cx="3276600" cy="923330"/>
          </a:xfrm>
          <a:prstGeom prst="rect">
            <a:avLst/>
          </a:prstGeom>
          <a:solidFill>
            <a:schemeClr val="bg1">
              <a:alpha val="80000"/>
            </a:schemeClr>
          </a:solidFill>
          <a:ln>
            <a:solidFill>
              <a:schemeClr val="accent1"/>
            </a:solidFill>
          </a:ln>
        </p:spPr>
        <p:txBody>
          <a:bodyPr wrap="square" rtlCol="0">
            <a:spAutoFit/>
          </a:bodyPr>
          <a:lstStyle/>
          <a:p>
            <a:r>
              <a:rPr lang="en-GB" dirty="0"/>
              <a:t>Citation confidence intervals are</a:t>
            </a:r>
          </a:p>
          <a:p>
            <a:r>
              <a:rPr lang="en-GB" i="1" dirty="0"/>
              <a:t>too wide</a:t>
            </a:r>
            <a:r>
              <a:rPr lang="en-GB" dirty="0"/>
              <a:t> for recent years</a:t>
            </a:r>
          </a:p>
          <a:p>
            <a:r>
              <a:rPr lang="en-GB" dirty="0"/>
              <a:t>to compare funders</a:t>
            </a:r>
          </a:p>
        </p:txBody>
      </p:sp>
      <p:cxnSp>
        <p:nvCxnSpPr>
          <p:cNvPr id="8" name="Straight Arrow Connector 7">
            <a:extLst>
              <a:ext uri="{FF2B5EF4-FFF2-40B4-BE49-F238E27FC236}">
                <a16:creationId xmlns:a16="http://schemas.microsoft.com/office/drawing/2014/main" id="{FF178E5C-7B63-4168-AD3C-795389E95296}"/>
              </a:ext>
            </a:extLst>
          </p:cNvPr>
          <p:cNvCxnSpPr>
            <a:cxnSpLocks/>
          </p:cNvCxnSpPr>
          <p:nvPr/>
        </p:nvCxnSpPr>
        <p:spPr>
          <a:xfrm flipH="1" flipV="1">
            <a:off x="6477000" y="1676400"/>
            <a:ext cx="294120" cy="845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15B8426-725C-4393-A058-B176A268BEC1}"/>
              </a:ext>
            </a:extLst>
          </p:cNvPr>
          <p:cNvCxnSpPr>
            <a:cxnSpLocks/>
          </p:cNvCxnSpPr>
          <p:nvPr/>
        </p:nvCxnSpPr>
        <p:spPr>
          <a:xfrm flipV="1">
            <a:off x="7924800" y="1600200"/>
            <a:ext cx="304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061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descr="D:\Downloads\pics\Fig 2 v3b Mendeley MLNCS Medi Analysis Version 3 Feiller.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623" y="914400"/>
            <a:ext cx="8915400" cy="5642882"/>
          </a:xfrm>
          <a:prstGeom prst="rect">
            <a:avLst/>
          </a:prstGeom>
          <a:noFill/>
          <a:ln>
            <a:noFill/>
          </a:ln>
        </p:spPr>
      </p:pic>
      <p:sp>
        <p:nvSpPr>
          <p:cNvPr id="5" name="Title 1"/>
          <p:cNvSpPr txBox="1">
            <a:spLocks/>
          </p:cNvSpPr>
          <p:nvPr/>
        </p:nvSpPr>
        <p:spPr>
          <a:xfrm>
            <a:off x="30345" y="172813"/>
            <a:ext cx="89916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t>Example: Mendeley readers comparing funders</a:t>
            </a:r>
          </a:p>
        </p:txBody>
      </p:sp>
      <p:sp>
        <p:nvSpPr>
          <p:cNvPr id="6" name="TextBox 5"/>
          <p:cNvSpPr txBox="1"/>
          <p:nvPr/>
        </p:nvSpPr>
        <p:spPr>
          <a:xfrm>
            <a:off x="5029200" y="2522033"/>
            <a:ext cx="3826945" cy="1200329"/>
          </a:xfrm>
          <a:prstGeom prst="rect">
            <a:avLst/>
          </a:prstGeom>
          <a:solidFill>
            <a:schemeClr val="bg1">
              <a:alpha val="80000"/>
            </a:schemeClr>
          </a:solidFill>
          <a:ln>
            <a:solidFill>
              <a:schemeClr val="accent1"/>
            </a:solidFill>
          </a:ln>
        </p:spPr>
        <p:txBody>
          <a:bodyPr wrap="none" rtlCol="0">
            <a:spAutoFit/>
          </a:bodyPr>
          <a:lstStyle/>
          <a:p>
            <a:r>
              <a:rPr lang="en-GB" dirty="0"/>
              <a:t>Mendeley confidence intervals are</a:t>
            </a:r>
          </a:p>
          <a:p>
            <a:r>
              <a:rPr lang="en-GB" i="1" dirty="0"/>
              <a:t>narrower</a:t>
            </a:r>
            <a:r>
              <a:rPr lang="en-GB" dirty="0"/>
              <a:t> for recent years,</a:t>
            </a:r>
          </a:p>
          <a:p>
            <a:r>
              <a:rPr lang="en-GB" dirty="0"/>
              <a:t>allowing a conclusion that one</a:t>
            </a:r>
          </a:p>
          <a:p>
            <a:r>
              <a:rPr lang="en-GB" dirty="0"/>
              <a:t>has more average impact than another</a:t>
            </a:r>
          </a:p>
        </p:txBody>
      </p:sp>
      <p:cxnSp>
        <p:nvCxnSpPr>
          <p:cNvPr id="8" name="Straight Arrow Connector 7"/>
          <p:cNvCxnSpPr/>
          <p:nvPr/>
        </p:nvCxnSpPr>
        <p:spPr>
          <a:xfrm flipH="1" flipV="1">
            <a:off x="6477000" y="1676400"/>
            <a:ext cx="294120" cy="845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038600" y="2023016"/>
            <a:ext cx="990601" cy="1099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D79BC9-9C88-40AA-8ADB-83BCCC213A14}"/>
              </a:ext>
            </a:extLst>
          </p:cNvPr>
          <p:cNvCxnSpPr>
            <a:cxnSpLocks/>
          </p:cNvCxnSpPr>
          <p:nvPr/>
        </p:nvCxnSpPr>
        <p:spPr>
          <a:xfrm flipV="1">
            <a:off x="8365979" y="1849708"/>
            <a:ext cx="488045" cy="695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70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21F7-BC63-4D1A-AEF8-1D1C93B70942}"/>
              </a:ext>
            </a:extLst>
          </p:cNvPr>
          <p:cNvSpPr>
            <a:spLocks noGrp="1"/>
          </p:cNvSpPr>
          <p:nvPr>
            <p:ph type="title"/>
          </p:nvPr>
        </p:nvSpPr>
        <p:spPr>
          <a:xfrm>
            <a:off x="443948" y="385718"/>
            <a:ext cx="8229600" cy="1143000"/>
          </a:xfrm>
        </p:spPr>
        <p:txBody>
          <a:bodyPr>
            <a:normAutofit fontScale="90000"/>
          </a:bodyPr>
          <a:lstStyle/>
          <a:p>
            <a:r>
              <a:rPr lang="en-US" dirty="0"/>
              <a:t>3: Pandemic Food Security Evaluation: Food and Agricultural Organisation of the UN </a:t>
            </a:r>
            <a:endParaRPr lang="en-GB" dirty="0"/>
          </a:p>
        </p:txBody>
      </p:sp>
      <p:sp>
        <p:nvSpPr>
          <p:cNvPr id="3" name="Content Placeholder 2">
            <a:extLst>
              <a:ext uri="{FF2B5EF4-FFF2-40B4-BE49-F238E27FC236}">
                <a16:creationId xmlns:a16="http://schemas.microsoft.com/office/drawing/2014/main" id="{A06BCF84-D970-435E-A69B-1D068E4F9F62}"/>
              </a:ext>
            </a:extLst>
          </p:cNvPr>
          <p:cNvSpPr>
            <a:spLocks noGrp="1"/>
          </p:cNvSpPr>
          <p:nvPr>
            <p:ph idx="1"/>
          </p:nvPr>
        </p:nvSpPr>
        <p:spPr>
          <a:xfrm>
            <a:off x="457200" y="2057401"/>
            <a:ext cx="3543300" cy="3394472"/>
          </a:xfrm>
        </p:spPr>
        <p:txBody>
          <a:bodyPr>
            <a:normAutofit fontScale="85000" lnSpcReduction="20000"/>
          </a:bodyPr>
          <a:lstStyle/>
          <a:p>
            <a:r>
              <a:rPr lang="en-US" dirty="0"/>
              <a:t>Evaluation of FAO’s Pandemic-Related Contributions to Policy, </a:t>
            </a:r>
            <a:r>
              <a:rPr lang="en-US" dirty="0" err="1"/>
              <a:t>Programmes</a:t>
            </a:r>
            <a:r>
              <a:rPr lang="en-US" dirty="0"/>
              <a:t> and Knowledge</a:t>
            </a:r>
          </a:p>
          <a:p>
            <a:r>
              <a:rPr lang="en-US" dirty="0"/>
              <a:t>A component of the full analysis from FAO’s evaluation team</a:t>
            </a:r>
            <a:endParaRPr lang="en-GB" dirty="0"/>
          </a:p>
        </p:txBody>
      </p:sp>
      <p:pic>
        <p:nvPicPr>
          <p:cNvPr id="4" name="Picture 3" descr="Diagram&#10;&#10;Description automatically generated">
            <a:extLst>
              <a:ext uri="{FF2B5EF4-FFF2-40B4-BE49-F238E27FC236}">
                <a16:creationId xmlns:a16="http://schemas.microsoft.com/office/drawing/2014/main" id="{03942AB4-F95F-422C-8814-0311BCB99B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4480" y="2057400"/>
            <a:ext cx="4879520" cy="3946663"/>
          </a:xfrm>
          <a:prstGeom prst="rect">
            <a:avLst/>
          </a:prstGeom>
          <a:noFill/>
          <a:ln>
            <a:noFill/>
          </a:ln>
        </p:spPr>
      </p:pic>
      <p:sp>
        <p:nvSpPr>
          <p:cNvPr id="5" name="TextBox 4">
            <a:extLst>
              <a:ext uri="{FF2B5EF4-FFF2-40B4-BE49-F238E27FC236}">
                <a16:creationId xmlns:a16="http://schemas.microsoft.com/office/drawing/2014/main" id="{5B3FA627-E83E-44E4-B84D-554F5D705527}"/>
              </a:ext>
            </a:extLst>
          </p:cNvPr>
          <p:cNvSpPr txBox="1"/>
          <p:nvPr/>
        </p:nvSpPr>
        <p:spPr>
          <a:xfrm>
            <a:off x="228600" y="5600700"/>
            <a:ext cx="5513241" cy="300082"/>
          </a:xfrm>
          <a:prstGeom prst="rect">
            <a:avLst/>
          </a:prstGeom>
          <a:noFill/>
        </p:spPr>
        <p:txBody>
          <a:bodyPr wrap="none" rtlCol="0">
            <a:spAutoFit/>
          </a:bodyPr>
          <a:lstStyle/>
          <a:p>
            <a:r>
              <a:rPr lang="en-GB" sz="1350" dirty="0"/>
              <a:t>https://www.fao.org/evaluation/highlights/highlights-detail/en/c/1445582/</a:t>
            </a:r>
          </a:p>
        </p:txBody>
      </p:sp>
    </p:spTree>
    <p:extLst>
      <p:ext uri="{BB962C8B-B14F-4D97-AF65-F5344CB8AC3E}">
        <p14:creationId xmlns:p14="http://schemas.microsoft.com/office/powerpoint/2010/main" val="1205815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1FDE-D362-4358-8F87-98451DBC6F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66199E-1674-46D7-85A6-D96A6CC5FBB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3623959-DECD-4694-B822-DF0729866476}"/>
              </a:ext>
            </a:extLst>
          </p:cNvPr>
          <p:cNvPicPr>
            <a:picLocks noChangeAspect="1"/>
          </p:cNvPicPr>
          <p:nvPr/>
        </p:nvPicPr>
        <p:blipFill>
          <a:blip r:embed="rId2"/>
          <a:stretch>
            <a:fillRect/>
          </a:stretch>
        </p:blipFill>
        <p:spPr>
          <a:xfrm>
            <a:off x="82493" y="857250"/>
            <a:ext cx="8979015" cy="5143500"/>
          </a:xfrm>
          <a:prstGeom prst="rect">
            <a:avLst/>
          </a:prstGeom>
        </p:spPr>
      </p:pic>
      <p:sp>
        <p:nvSpPr>
          <p:cNvPr id="6" name="Rectangle 5">
            <a:extLst>
              <a:ext uri="{FF2B5EF4-FFF2-40B4-BE49-F238E27FC236}">
                <a16:creationId xmlns:a16="http://schemas.microsoft.com/office/drawing/2014/main" id="{D5E65C98-3313-44BA-9344-88C2EC012931}"/>
              </a:ext>
            </a:extLst>
          </p:cNvPr>
          <p:cNvSpPr/>
          <p:nvPr/>
        </p:nvSpPr>
        <p:spPr>
          <a:xfrm>
            <a:off x="6915150" y="5600700"/>
            <a:ext cx="2000250"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604541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1A11-5789-4BFE-9083-F94E8BAEE509}"/>
              </a:ext>
            </a:extLst>
          </p:cNvPr>
          <p:cNvSpPr>
            <a:spLocks noGrp="1"/>
          </p:cNvSpPr>
          <p:nvPr>
            <p:ph type="title"/>
          </p:nvPr>
        </p:nvSpPr>
        <p:spPr/>
        <p:txBody>
          <a:bodyPr/>
          <a:lstStyle/>
          <a:p>
            <a:r>
              <a:rPr lang="en-US" dirty="0"/>
              <a:t>What did we do?</a:t>
            </a:r>
            <a:endParaRPr lang="en-GB" dirty="0"/>
          </a:p>
        </p:txBody>
      </p:sp>
      <p:sp>
        <p:nvSpPr>
          <p:cNvPr id="3" name="Content Placeholder 2">
            <a:extLst>
              <a:ext uri="{FF2B5EF4-FFF2-40B4-BE49-F238E27FC236}">
                <a16:creationId xmlns:a16="http://schemas.microsoft.com/office/drawing/2014/main" id="{CAC32A0E-D836-4F2F-A156-4F373367B767}"/>
              </a:ext>
            </a:extLst>
          </p:cNvPr>
          <p:cNvSpPr>
            <a:spLocks noGrp="1"/>
          </p:cNvSpPr>
          <p:nvPr>
            <p:ph idx="1"/>
          </p:nvPr>
        </p:nvSpPr>
        <p:spPr/>
        <p:txBody>
          <a:bodyPr>
            <a:normAutofit fontScale="92500" lnSpcReduction="20000"/>
          </a:bodyPr>
          <a:lstStyle/>
          <a:p>
            <a:r>
              <a:rPr lang="en-US" dirty="0"/>
              <a:t>Count online mentions of FAO online Covid-19 knowledge products (FAO Covid-19 website and food databases) and selected reports (e.g., “Agri-food markets and trade policy in the time of COVID-19”).</a:t>
            </a:r>
          </a:p>
          <a:p>
            <a:r>
              <a:rPr lang="en-US" dirty="0"/>
              <a:t>Manually checked random samples of mentions for context.</a:t>
            </a:r>
          </a:p>
          <a:p>
            <a:r>
              <a:rPr lang="en-US" dirty="0" err="1"/>
              <a:t>Summarised</a:t>
            </a:r>
            <a:r>
              <a:rPr lang="en-US" dirty="0"/>
              <a:t> how FAO knowledge products or reports were mentioned.</a:t>
            </a:r>
          </a:p>
          <a:p>
            <a:r>
              <a:rPr lang="en-US" dirty="0"/>
              <a:t>Evaluated pandemic mentions of FAO on Twitter compared to similar organisations.</a:t>
            </a:r>
            <a:endParaRPr lang="en-GB" dirty="0"/>
          </a:p>
        </p:txBody>
      </p:sp>
    </p:spTree>
    <p:extLst>
      <p:ext uri="{BB962C8B-B14F-4D97-AF65-F5344CB8AC3E}">
        <p14:creationId xmlns:p14="http://schemas.microsoft.com/office/powerpoint/2010/main" val="3699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A838-3771-4A2B-B71E-78E5DA59FF5A}"/>
              </a:ext>
            </a:extLst>
          </p:cNvPr>
          <p:cNvSpPr>
            <a:spLocks noGrp="1"/>
          </p:cNvSpPr>
          <p:nvPr>
            <p:ph type="title"/>
          </p:nvPr>
        </p:nvSpPr>
        <p:spPr>
          <a:xfrm>
            <a:off x="457200" y="274638"/>
            <a:ext cx="8229600" cy="563562"/>
          </a:xfrm>
        </p:spPr>
        <p:txBody>
          <a:bodyPr>
            <a:normAutofit fontScale="90000"/>
          </a:bodyPr>
          <a:lstStyle/>
          <a:p>
            <a:r>
              <a:rPr lang="en-US" dirty="0"/>
              <a:t>What are Altmetrics?</a:t>
            </a:r>
            <a:endParaRPr lang="en-GB" dirty="0"/>
          </a:p>
        </p:txBody>
      </p:sp>
      <p:sp>
        <p:nvSpPr>
          <p:cNvPr id="3" name="Content Placeholder 2">
            <a:extLst>
              <a:ext uri="{FF2B5EF4-FFF2-40B4-BE49-F238E27FC236}">
                <a16:creationId xmlns:a16="http://schemas.microsoft.com/office/drawing/2014/main" id="{EFA20E6A-84F8-4D80-8626-2A82EFE16601}"/>
              </a:ext>
            </a:extLst>
          </p:cNvPr>
          <p:cNvSpPr>
            <a:spLocks noGrp="1"/>
          </p:cNvSpPr>
          <p:nvPr>
            <p:ph idx="1"/>
          </p:nvPr>
        </p:nvSpPr>
        <p:spPr>
          <a:xfrm>
            <a:off x="457200" y="914400"/>
            <a:ext cx="8229600" cy="4525963"/>
          </a:xfrm>
        </p:spPr>
        <p:txBody>
          <a:bodyPr/>
          <a:lstStyle/>
          <a:p>
            <a:r>
              <a:rPr lang="en-US" dirty="0"/>
              <a:t>Altmetrics – alternative metrics - are </a:t>
            </a:r>
            <a:r>
              <a:rPr lang="en-US" i="1" dirty="0"/>
              <a:t>counts of mentions of academic outputs derived from the social web or elsewhere online</a:t>
            </a:r>
            <a:r>
              <a:rPr lang="en-US" dirty="0"/>
              <a:t>.</a:t>
            </a:r>
          </a:p>
          <a:p>
            <a:r>
              <a:rPr lang="en-US" dirty="0"/>
              <a:t>E.g., the “Tweeter counts” altmetric assesses how many have tweeted an article.</a:t>
            </a:r>
          </a:p>
          <a:p>
            <a:r>
              <a:rPr lang="en-GB" dirty="0"/>
              <a:t>👇 </a:t>
            </a:r>
            <a:r>
              <a:rPr lang="en-US" dirty="0"/>
              <a:t>has a tweeter count of 31088 – </a:t>
            </a:r>
            <a:r>
              <a:rPr lang="en-US" dirty="0" err="1"/>
              <a:t>huuuuuge</a:t>
            </a:r>
            <a:r>
              <a:rPr lang="en-US" dirty="0"/>
              <a:t>!</a:t>
            </a:r>
            <a:endParaRPr lang="en-GB" dirty="0"/>
          </a:p>
        </p:txBody>
      </p:sp>
      <p:pic>
        <p:nvPicPr>
          <p:cNvPr id="5" name="Picture 4">
            <a:extLst>
              <a:ext uri="{FF2B5EF4-FFF2-40B4-BE49-F238E27FC236}">
                <a16:creationId xmlns:a16="http://schemas.microsoft.com/office/drawing/2014/main" id="{CD5803A1-939E-4D95-8D12-80763FF8A4D4}"/>
              </a:ext>
            </a:extLst>
          </p:cNvPr>
          <p:cNvPicPr>
            <a:picLocks noChangeAspect="1"/>
          </p:cNvPicPr>
          <p:nvPr/>
        </p:nvPicPr>
        <p:blipFill>
          <a:blip r:embed="rId2"/>
          <a:stretch>
            <a:fillRect/>
          </a:stretch>
        </p:blipFill>
        <p:spPr>
          <a:xfrm>
            <a:off x="0" y="4724400"/>
            <a:ext cx="9144000" cy="2274529"/>
          </a:xfrm>
          <a:prstGeom prst="rect">
            <a:avLst/>
          </a:prstGeom>
        </p:spPr>
      </p:pic>
    </p:spTree>
    <p:extLst>
      <p:ext uri="{BB962C8B-B14F-4D97-AF65-F5344CB8AC3E}">
        <p14:creationId xmlns:p14="http://schemas.microsoft.com/office/powerpoint/2010/main" val="136795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F27A-1169-45AB-B50B-4C85C8E35FB9}"/>
              </a:ext>
            </a:extLst>
          </p:cNvPr>
          <p:cNvSpPr>
            <a:spLocks noGrp="1"/>
          </p:cNvSpPr>
          <p:nvPr>
            <p:ph type="title"/>
          </p:nvPr>
        </p:nvSpPr>
        <p:spPr/>
        <p:txBody>
          <a:bodyPr>
            <a:normAutofit fontScale="90000"/>
          </a:bodyPr>
          <a:lstStyle/>
          <a:p>
            <a:r>
              <a:rPr lang="en-US" dirty="0"/>
              <a:t>Example of Online Influence Evidence</a:t>
            </a:r>
            <a:endParaRPr lang="en-GB" dirty="0"/>
          </a:p>
        </p:txBody>
      </p:sp>
      <p:sp>
        <p:nvSpPr>
          <p:cNvPr id="3" name="Content Placeholder 2">
            <a:extLst>
              <a:ext uri="{FF2B5EF4-FFF2-40B4-BE49-F238E27FC236}">
                <a16:creationId xmlns:a16="http://schemas.microsoft.com/office/drawing/2014/main" id="{BC18BCA1-FAC7-4681-A8C4-9C3E4017DCC2}"/>
              </a:ext>
            </a:extLst>
          </p:cNvPr>
          <p:cNvSpPr>
            <a:spLocks noGrp="1"/>
          </p:cNvSpPr>
          <p:nvPr>
            <p:ph idx="1"/>
          </p:nvPr>
        </p:nvSpPr>
        <p:spPr/>
        <p:txBody>
          <a:bodyPr>
            <a:normAutofit/>
          </a:bodyPr>
          <a:lstStyle/>
          <a:p>
            <a:r>
              <a:rPr lang="en-GB" sz="2100" dirty="0">
                <a:latin typeface="Calibri" panose="020F0502020204030204" pitchFamily="34" charset="0"/>
                <a:ea typeface="Times New Roman" panose="02020603050405020304" pitchFamily="18" charset="0"/>
                <a:cs typeface="Times New Roman" panose="02020603050405020304" pitchFamily="18" charset="0"/>
              </a:rPr>
              <a:t>FAO warned of crop scarcity and Indonesian government took action, "</a:t>
            </a:r>
            <a:r>
              <a:rPr lang="en-GB" sz="21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Although the disruption to food and agricultural production has not yet been seen clearly at the field level, the Food and Agriculture Organization (FAO) on its official website dated March 30, 2020, reminded. </a:t>
            </a:r>
            <a:r>
              <a:rPr lang="en-GB" sz="21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 response to this warning</a:t>
            </a:r>
            <a:r>
              <a:rPr lang="en-GB" sz="21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President Joko Widodo in a limited meeting through a virtual conference with vice president </a:t>
            </a:r>
            <a:r>
              <a:rPr lang="en-GB" sz="2100" dirty="0" err="1">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Ma'ruf</a:t>
            </a:r>
            <a:r>
              <a:rPr lang="en-GB" sz="21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Amin and advanced Indonesian </a:t>
            </a:r>
            <a:r>
              <a:rPr lang="en-GB" sz="21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cabinet ministers instructed to ensure the availability of basic commodities and rice production </a:t>
            </a:r>
            <a:r>
              <a:rPr lang="en-GB" sz="21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is carefully calculated and calculated completely based on valid and reliable empirical data (Cabinet Secretariat of the Republic of Indonesia, 2020)</a:t>
            </a:r>
            <a:r>
              <a:rPr lang="en-GB" sz="2100" dirty="0">
                <a:latin typeface="Calibri" panose="020F0502020204030204" pitchFamily="34" charset="0"/>
                <a:ea typeface="Times New Roman" panose="02020603050405020304" pitchFamily="18" charset="0"/>
                <a:cs typeface="Times New Roman" panose="02020603050405020304" pitchFamily="18" charset="0"/>
              </a:rPr>
              <a:t>.” (Identified with Google; </a:t>
            </a:r>
            <a:r>
              <a:rPr lang="en-GB" sz="2100" dirty="0">
                <a:latin typeface="Calibri" panose="020F0502020204030204" pitchFamily="34" charset="0"/>
                <a:ea typeface="Times New Roman" panose="02020603050405020304" pitchFamily="18" charset="0"/>
                <a:cs typeface="Times New Roman" panose="02020603050405020304" pitchFamily="18" charset="0"/>
                <a:hlinkClick r:id="rId2" action="ppaction://hlinkfile"/>
              </a:rPr>
              <a:t>document</a:t>
            </a:r>
            <a:r>
              <a:rPr lang="en-GB" sz="2100" dirty="0">
                <a:latin typeface="Calibri" panose="020F0502020204030204" pitchFamily="34" charset="0"/>
                <a:ea typeface="Times New Roman" panose="02020603050405020304" pitchFamily="18" charset="0"/>
                <a:cs typeface="Times New Roman" panose="02020603050405020304" pitchFamily="18" charset="0"/>
              </a:rPr>
              <a:t> in Indonesian)</a:t>
            </a:r>
          </a:p>
        </p:txBody>
      </p:sp>
    </p:spTree>
    <p:extLst>
      <p:ext uri="{BB962C8B-B14F-4D97-AF65-F5344CB8AC3E}">
        <p14:creationId xmlns:p14="http://schemas.microsoft.com/office/powerpoint/2010/main" val="1265464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36CF-E820-4CDA-BA53-0057F4705CA8}"/>
              </a:ext>
            </a:extLst>
          </p:cNvPr>
          <p:cNvSpPr>
            <a:spLocks noGrp="1"/>
          </p:cNvSpPr>
          <p:nvPr>
            <p:ph type="title"/>
          </p:nvPr>
        </p:nvSpPr>
        <p:spPr/>
        <p:txBody>
          <a:bodyPr>
            <a:normAutofit fontScale="90000"/>
          </a:bodyPr>
          <a:lstStyle/>
          <a:p>
            <a:r>
              <a:rPr lang="en-US" dirty="0"/>
              <a:t>Example Output: Influence per FAO report</a:t>
            </a:r>
            <a:endParaRPr lang="en-GB" dirty="0"/>
          </a:p>
        </p:txBody>
      </p:sp>
      <p:sp>
        <p:nvSpPr>
          <p:cNvPr id="3" name="Content Placeholder 2">
            <a:extLst>
              <a:ext uri="{FF2B5EF4-FFF2-40B4-BE49-F238E27FC236}">
                <a16:creationId xmlns:a16="http://schemas.microsoft.com/office/drawing/2014/main" id="{728D6E2A-FFAC-4A7D-BF8D-2C98DBF09E81}"/>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4BDEE678-E17B-4FB2-9B38-FF0CE738A3CB}"/>
              </a:ext>
            </a:extLst>
          </p:cNvPr>
          <p:cNvPicPr>
            <a:picLocks noChangeAspect="1"/>
          </p:cNvPicPr>
          <p:nvPr/>
        </p:nvPicPr>
        <p:blipFill>
          <a:blip r:embed="rId2"/>
          <a:stretch>
            <a:fillRect/>
          </a:stretch>
        </p:blipFill>
        <p:spPr>
          <a:xfrm>
            <a:off x="423335" y="1828800"/>
            <a:ext cx="8635209" cy="4852988"/>
          </a:xfrm>
          <a:prstGeom prst="rect">
            <a:avLst/>
          </a:prstGeom>
        </p:spPr>
      </p:pic>
      <p:sp>
        <p:nvSpPr>
          <p:cNvPr id="7" name="TextBox 6">
            <a:extLst>
              <a:ext uri="{FF2B5EF4-FFF2-40B4-BE49-F238E27FC236}">
                <a16:creationId xmlns:a16="http://schemas.microsoft.com/office/drawing/2014/main" id="{8777A05F-0BED-48EA-B4F4-90C6E6393191}"/>
              </a:ext>
            </a:extLst>
          </p:cNvPr>
          <p:cNvSpPr txBox="1"/>
          <p:nvPr/>
        </p:nvSpPr>
        <p:spPr>
          <a:xfrm>
            <a:off x="3276600" y="2057400"/>
            <a:ext cx="4400550" cy="2862322"/>
          </a:xfrm>
          <a:prstGeom prst="rect">
            <a:avLst/>
          </a:prstGeom>
          <a:noFill/>
        </p:spPr>
        <p:txBody>
          <a:bodyPr wrap="square" rtlCol="0">
            <a:spAutoFit/>
          </a:bodyPr>
          <a:lstStyle/>
          <a:p>
            <a:r>
              <a:rPr lang="en-US" sz="3000" dirty="0"/>
              <a:t>Graph shows the percentage of websites mentioning FAO reports that related to policy in different ways  [values redacted]</a:t>
            </a:r>
            <a:endParaRPr lang="en-GB" sz="3000" dirty="0"/>
          </a:p>
        </p:txBody>
      </p:sp>
      <p:sp>
        <p:nvSpPr>
          <p:cNvPr id="8" name="TextBox 7">
            <a:extLst>
              <a:ext uri="{FF2B5EF4-FFF2-40B4-BE49-F238E27FC236}">
                <a16:creationId xmlns:a16="http://schemas.microsoft.com/office/drawing/2014/main" id="{B06D6430-EACE-46D3-B64B-4DE26F12B236}"/>
              </a:ext>
            </a:extLst>
          </p:cNvPr>
          <p:cNvSpPr txBox="1"/>
          <p:nvPr/>
        </p:nvSpPr>
        <p:spPr>
          <a:xfrm rot="16200000">
            <a:off x="-1495267" y="3357091"/>
            <a:ext cx="3837204" cy="415498"/>
          </a:xfrm>
          <a:prstGeom prst="rect">
            <a:avLst/>
          </a:prstGeom>
          <a:noFill/>
        </p:spPr>
        <p:txBody>
          <a:bodyPr wrap="none" rtlCol="0">
            <a:spAutoFit/>
          </a:bodyPr>
          <a:lstStyle/>
          <a:p>
            <a:r>
              <a:rPr lang="en-US" sz="2100" dirty="0"/>
              <a:t>FAO Covid-19 Knowledge Product</a:t>
            </a:r>
            <a:endParaRPr lang="en-GB" sz="2100" dirty="0"/>
          </a:p>
        </p:txBody>
      </p:sp>
    </p:spTree>
    <p:extLst>
      <p:ext uri="{BB962C8B-B14F-4D97-AF65-F5344CB8AC3E}">
        <p14:creationId xmlns:p14="http://schemas.microsoft.com/office/powerpoint/2010/main" val="1994889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B17B-FCE4-551A-1FBA-4908D28D1EC1}"/>
              </a:ext>
            </a:extLst>
          </p:cNvPr>
          <p:cNvSpPr>
            <a:spLocks noGrp="1"/>
          </p:cNvSpPr>
          <p:nvPr>
            <p:ph type="title"/>
          </p:nvPr>
        </p:nvSpPr>
        <p:spPr/>
        <p:txBody>
          <a:bodyPr/>
          <a:lstStyle/>
          <a:p>
            <a:r>
              <a:rPr lang="en-US" dirty="0"/>
              <a:t>Question</a:t>
            </a:r>
            <a:endParaRPr lang="en-GB" dirty="0"/>
          </a:p>
        </p:txBody>
      </p:sp>
      <p:sp>
        <p:nvSpPr>
          <p:cNvPr id="3" name="Content Placeholder 2">
            <a:extLst>
              <a:ext uri="{FF2B5EF4-FFF2-40B4-BE49-F238E27FC236}">
                <a16:creationId xmlns:a16="http://schemas.microsoft.com/office/drawing/2014/main" id="{EE1FD6F7-B900-D3F5-93A1-124E1440E2EE}"/>
              </a:ext>
            </a:extLst>
          </p:cNvPr>
          <p:cNvSpPr>
            <a:spLocks noGrp="1"/>
          </p:cNvSpPr>
          <p:nvPr>
            <p:ph idx="1"/>
          </p:nvPr>
        </p:nvSpPr>
        <p:spPr/>
        <p:txBody>
          <a:bodyPr/>
          <a:lstStyle/>
          <a:p>
            <a:r>
              <a:rPr lang="en-US" dirty="0"/>
              <a:t>Is there any type of online evidence of the influence or impact of the researchers you are assessing?</a:t>
            </a:r>
          </a:p>
          <a:p>
            <a:r>
              <a:rPr lang="en-US" dirty="0"/>
              <a:t>Could you find it systematically with Google searches and count or list it?</a:t>
            </a:r>
          </a:p>
        </p:txBody>
      </p:sp>
    </p:spTree>
    <p:extLst>
      <p:ext uri="{BB962C8B-B14F-4D97-AF65-F5344CB8AC3E}">
        <p14:creationId xmlns:p14="http://schemas.microsoft.com/office/powerpoint/2010/main" val="1567369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00113" y="404813"/>
            <a:ext cx="7772400" cy="1143000"/>
          </a:xfrm>
        </p:spPr>
        <p:txBody>
          <a:bodyPr>
            <a:normAutofit fontScale="90000"/>
          </a:bodyPr>
          <a:lstStyle/>
          <a:p>
            <a:pPr eaLnBrk="1" hangingPunct="1"/>
            <a:r>
              <a:rPr lang="en-GB" altLang="en-US" b="1" dirty="0"/>
              <a:t>4. Alternative Indicators in Research Evaluations of </a:t>
            </a:r>
            <a:r>
              <a:rPr lang="en-GB" altLang="en-US" b="1" i="1" dirty="0"/>
              <a:t>Non-Academic Impacts</a:t>
            </a:r>
            <a:r>
              <a:rPr lang="en-GB" altLang="en-US" b="1" dirty="0"/>
              <a:t>: NESTA, UNDP, FAO</a:t>
            </a:r>
          </a:p>
        </p:txBody>
      </p:sp>
      <p:sp>
        <p:nvSpPr>
          <p:cNvPr id="20483" name="Content Placeholder 2"/>
          <p:cNvSpPr>
            <a:spLocks noGrp="1"/>
          </p:cNvSpPr>
          <p:nvPr>
            <p:ph idx="1"/>
          </p:nvPr>
        </p:nvSpPr>
        <p:spPr>
          <a:xfrm>
            <a:off x="457200" y="1828800"/>
            <a:ext cx="8229600" cy="4525963"/>
          </a:xfrm>
        </p:spPr>
        <p:txBody>
          <a:bodyPr/>
          <a:lstStyle/>
          <a:p>
            <a:pPr eaLnBrk="1" hangingPunct="1"/>
            <a:r>
              <a:rPr lang="en-GB" altLang="en-US" dirty="0"/>
              <a:t>Some organisations produce non-academic research &amp; need impact evaluation </a:t>
            </a:r>
          </a:p>
          <a:p>
            <a:pPr lvl="1" eaLnBrk="1" hangingPunct="1"/>
            <a:r>
              <a:rPr lang="en-GB" altLang="en-US" dirty="0"/>
              <a:t>Think tanks, government departments, NGOs</a:t>
            </a:r>
          </a:p>
          <a:p>
            <a:pPr eaLnBrk="1" hangingPunct="1"/>
            <a:r>
              <a:rPr lang="en-GB" altLang="en-US" dirty="0"/>
              <a:t>Target audience not academic</a:t>
            </a:r>
          </a:p>
          <a:p>
            <a:pPr lvl="1" eaLnBrk="1" hangingPunct="1"/>
            <a:r>
              <a:rPr lang="en-GB" altLang="en-US" dirty="0"/>
              <a:t>WoS/Scopus citations irrelevant (and almost non-existent)</a:t>
            </a:r>
          </a:p>
          <a:p>
            <a:pPr lvl="1" eaLnBrk="1" hangingPunct="1"/>
            <a:r>
              <a:rPr lang="en-GB" altLang="en-US" dirty="0"/>
              <a:t>May use LexisNexis media mentions</a:t>
            </a:r>
          </a:p>
          <a:p>
            <a:pPr lvl="1" eaLnBrk="1" hangingPunct="1"/>
            <a:r>
              <a:rPr lang="en-GB" altLang="en-US" dirty="0"/>
              <a:t>Web mentions an alternative source</a:t>
            </a:r>
          </a:p>
        </p:txBody>
      </p:sp>
    </p:spTree>
    <p:extLst>
      <p:ext uri="{BB962C8B-B14F-4D97-AF65-F5344CB8AC3E}">
        <p14:creationId xmlns:p14="http://schemas.microsoft.com/office/powerpoint/2010/main" val="313526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a:t>Web citation analysis</a:t>
            </a:r>
          </a:p>
        </p:txBody>
      </p:sp>
      <p:sp>
        <p:nvSpPr>
          <p:cNvPr id="21507" name="Content Placeholder 2"/>
          <p:cNvSpPr>
            <a:spLocks noGrp="1"/>
          </p:cNvSpPr>
          <p:nvPr>
            <p:ph idx="1"/>
          </p:nvPr>
        </p:nvSpPr>
        <p:spPr/>
        <p:txBody>
          <a:bodyPr/>
          <a:lstStyle/>
          <a:p>
            <a:pPr eaLnBrk="1" hangingPunct="1"/>
            <a:r>
              <a:rPr lang="en-GB" altLang="en-US" dirty="0"/>
              <a:t>Count mentions of report on the web</a:t>
            </a:r>
          </a:p>
          <a:p>
            <a:pPr eaLnBrk="1" hangingPunct="1"/>
            <a:r>
              <a:rPr lang="en-GB" altLang="en-US" dirty="0"/>
              <a:t>Evidence of wider public and media interest</a:t>
            </a:r>
          </a:p>
          <a:p>
            <a:pPr eaLnBrk="1" hangingPunct="1"/>
            <a:r>
              <a:rPr lang="en-GB" altLang="en-US" dirty="0"/>
              <a:t>Could focus on just blogs</a:t>
            </a:r>
          </a:p>
          <a:p>
            <a:pPr eaLnBrk="1" hangingPunct="1"/>
            <a:r>
              <a:rPr lang="en-GB" altLang="en-US" dirty="0"/>
              <a:t>Can be automated (Webometric Analyst)</a:t>
            </a:r>
          </a:p>
          <a:p>
            <a:pPr eaLnBrk="1" hangingPunct="1"/>
            <a:r>
              <a:rPr lang="en-GB" altLang="en-US" dirty="0"/>
              <a:t>Lots of Spam</a:t>
            </a:r>
          </a:p>
          <a:p>
            <a:pPr lvl="1" eaLnBrk="1" hangingPunct="1"/>
            <a:r>
              <a:rPr lang="en-GB" altLang="en-US" dirty="0"/>
              <a:t>Need manual checking and content analysis for the best results (expensive)</a:t>
            </a:r>
          </a:p>
        </p:txBody>
      </p:sp>
      <p:pic>
        <p:nvPicPr>
          <p:cNvPr id="4" name="Picture 2" descr="http://lexiurl.wlv.ac.uk/searcher/images/WebometricAnalyst20WizardLink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029200"/>
            <a:ext cx="3609975" cy="585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1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a:t>NESTA Web Reports</a:t>
            </a:r>
          </a:p>
        </p:txBody>
      </p:sp>
      <p:sp>
        <p:nvSpPr>
          <p:cNvPr id="23555" name="Content Placeholder 2"/>
          <p:cNvSpPr>
            <a:spLocks noGrp="1"/>
          </p:cNvSpPr>
          <p:nvPr>
            <p:ph idx="1"/>
          </p:nvPr>
        </p:nvSpPr>
        <p:spPr/>
        <p:txBody>
          <a:bodyPr/>
          <a:lstStyle/>
          <a:p>
            <a:pPr eaLnBrk="1" hangingPunct="1"/>
            <a:r>
              <a:rPr lang="en-GB" altLang="en-US" sz="2800" dirty="0"/>
              <a:t>National Endowment for Science, Technology and the Arts</a:t>
            </a:r>
          </a:p>
          <a:p>
            <a:pPr eaLnBrk="1" hangingPunct="1"/>
            <a:r>
              <a:rPr lang="en-GB" altLang="en-US" sz="2800" dirty="0"/>
              <a:t>Conducted twice-yearly for several years</a:t>
            </a:r>
          </a:p>
          <a:p>
            <a:pPr eaLnBrk="1" hangingPunct="1"/>
            <a:r>
              <a:rPr lang="en-GB" altLang="en-US" sz="2800" dirty="0"/>
              <a:t>Evaluate the online impact of the most recent 20 reports because scholarly impact not relevant</a:t>
            </a:r>
          </a:p>
          <a:p>
            <a:pPr eaLnBrk="1" hangingPunct="1"/>
            <a:r>
              <a:rPr lang="en-GB" altLang="en-US" sz="2800" dirty="0"/>
              <a:t>Identify successful and unsuccessful reports</a:t>
            </a:r>
          </a:p>
          <a:p>
            <a:pPr eaLnBrk="1" hangingPunct="1"/>
            <a:r>
              <a:rPr lang="en-GB" altLang="en-US" sz="2800" dirty="0"/>
              <a:t>Identify successful and unsuccessful </a:t>
            </a:r>
            <a:r>
              <a:rPr lang="en-GB" altLang="en-US" sz="2800" i="1" dirty="0"/>
              <a:t>types</a:t>
            </a:r>
            <a:r>
              <a:rPr lang="en-GB" altLang="en-US" sz="2800" dirty="0"/>
              <a:t> of report</a:t>
            </a:r>
          </a:p>
          <a:p>
            <a:pPr eaLnBrk="1" hangingPunct="1"/>
            <a:endParaRPr lang="en-GB" altLang="en-US" sz="2800" dirty="0"/>
          </a:p>
          <a:p>
            <a:pPr eaLnBrk="1" hangingPunct="1"/>
            <a:endParaRPr lang="en-GB" altLang="en-US" dirty="0"/>
          </a:p>
          <a:p>
            <a:pPr eaLnBrk="1" hangingPunct="1"/>
            <a:endParaRPr lang="en-GB" altLang="en-US" dirty="0"/>
          </a:p>
        </p:txBody>
      </p:sp>
    </p:spTree>
    <p:extLst>
      <p:ext uri="{BB962C8B-B14F-4D97-AF65-F5344CB8AC3E}">
        <p14:creationId xmlns:p14="http://schemas.microsoft.com/office/powerpoint/2010/main" val="2917359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altLang="en-US"/>
          </a:p>
        </p:txBody>
      </p:sp>
      <p:sp>
        <p:nvSpPr>
          <p:cNvPr id="26627" name="Content Placeholder 2"/>
          <p:cNvSpPr>
            <a:spLocks noGrp="1"/>
          </p:cNvSpPr>
          <p:nvPr>
            <p:ph idx="1"/>
          </p:nvPr>
        </p:nvSpPr>
        <p:spPr/>
        <p:txBody>
          <a:bodyPr/>
          <a:lstStyle/>
          <a:p>
            <a:pPr eaLnBrk="1" hangingPunct="1"/>
            <a:endParaRPr lang="en-US" altLang="en-US"/>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88913"/>
            <a:ext cx="91090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24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a:t>NESTA Research Citation Index</a:t>
            </a:r>
          </a:p>
        </p:txBody>
      </p:sp>
      <p:graphicFrame>
        <p:nvGraphicFramePr>
          <p:cNvPr id="29726" name="Group 30"/>
          <p:cNvGraphicFramePr>
            <a:graphicFrameLocks noGrp="1"/>
          </p:cNvGraphicFramePr>
          <p:nvPr>
            <p:ph idx="1"/>
          </p:nvPr>
        </p:nvGraphicFramePr>
        <p:xfrm>
          <a:off x="539750" y="1268413"/>
          <a:ext cx="8208963" cy="4370388"/>
        </p:xfrm>
        <a:graphic>
          <a:graphicData uri="http://schemas.openxmlformats.org/drawingml/2006/table">
            <a:tbl>
              <a:tblPr/>
              <a:tblGrid>
                <a:gridCol w="496887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655763">
                  <a:extLst>
                    <a:ext uri="{9D8B030D-6E8A-4147-A177-3AD203B41FA5}">
                      <a16:colId xmlns:a16="http://schemas.microsoft.com/office/drawing/2014/main" val="20002"/>
                    </a:ext>
                  </a:extLst>
                </a:gridCol>
              </a:tblGrid>
              <a:tr h="622300">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000000"/>
                          </a:solidFill>
                          <a:effectLst/>
                          <a:latin typeface="Century Gothic" pitchFamily="34" charset="0"/>
                        </a:rPr>
                        <a:t>Citing document title and information</a:t>
                      </a:r>
                      <a:endParaRPr kumimoji="0" lang="en-GB" altLang="en-US" sz="1800" b="1"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000000"/>
                          </a:solidFill>
                          <a:effectLst/>
                          <a:latin typeface="Century Gothic" pitchFamily="34" charset="0"/>
                        </a:rPr>
                        <a:t>Type</a:t>
                      </a:r>
                      <a:endParaRPr kumimoji="0" lang="en-GB" altLang="en-US" sz="1800" b="1"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000000"/>
                          </a:solidFill>
                          <a:effectLst/>
                          <a:latin typeface="Century Gothic" pitchFamily="34" charset="0"/>
                        </a:rPr>
                        <a:t>Cited NESTA document</a:t>
                      </a:r>
                      <a:endParaRPr kumimoji="0" lang="en-GB" altLang="en-US" sz="1800" b="1"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1609725">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entury Gothic" pitchFamily="34" charset="0"/>
                        </a:rPr>
                        <a:t>Legitimising RTI-policy: Market failure and systems failure - Two sides of one coin? - and beyond, Paper presented at the EAEPE Conference, Porto, 1-3 November 2007, Klaus Kubeczko &amp; Matthias Weber</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entury Gothic" pitchFamily="34" charset="0"/>
                        </a:rPr>
                        <a:t>Conference paper</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entury Gothic" pitchFamily="34" charset="0"/>
                        </a:rPr>
                        <a:t>Demanding Innovation</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1282700">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entury Gothic" pitchFamily="34" charset="0"/>
                        </a:rPr>
                        <a:t>Public procurement and innovation - Resurrecting the demand side, Edler J, Georghiou L, (2007). Research Policy, 36(7), 949-963. </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entury Gothic" pitchFamily="34" charset="0"/>
                        </a:rPr>
                        <a:t>Journal article</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entury Gothic" pitchFamily="34" charset="0"/>
                        </a:rPr>
                        <a:t>Demanding Innovation</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855663">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entury Gothic" pitchFamily="34" charset="0"/>
                        </a:rPr>
                        <a:t>Innovation Nation, DIUS, March 2009</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entury Gothic" pitchFamily="34" charset="0"/>
                        </a:rPr>
                        <a:t>Research Report</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buClr>
                          <a:schemeClr val="tx1"/>
                        </a:buClr>
                        <a:buFont typeface="Century Gothic" pitchFamily="34" charset="0"/>
                        <a:defRPr sz="2800">
                          <a:solidFill>
                            <a:schemeClr val="bg2"/>
                          </a:solidFill>
                          <a:latin typeface="Century Gothic" pitchFamily="34" charset="0"/>
                        </a:defRPr>
                      </a:lvl1pPr>
                      <a:lvl2pPr marL="742950" indent="-285750" eaLnBrk="0" hangingPunct="0">
                        <a:spcBef>
                          <a:spcPct val="20000"/>
                        </a:spcBef>
                        <a:buClr>
                          <a:schemeClr val="tx1"/>
                        </a:buClr>
                        <a:buFont typeface="Century Gothic" pitchFamily="34" charset="0"/>
                        <a:defRPr sz="2400">
                          <a:solidFill>
                            <a:schemeClr val="bg2"/>
                          </a:solidFill>
                          <a:latin typeface="Century Gothic" pitchFamily="34" charset="0"/>
                        </a:defRPr>
                      </a:lvl2pPr>
                      <a:lvl3pPr marL="1143000" indent="-228600" eaLnBrk="0" hangingPunct="0">
                        <a:spcBef>
                          <a:spcPct val="20000"/>
                        </a:spcBef>
                        <a:buClr>
                          <a:schemeClr val="tx1"/>
                        </a:buClr>
                        <a:buFont typeface="Century Gothic" pitchFamily="34" charset="0"/>
                        <a:defRPr sz="2000">
                          <a:solidFill>
                            <a:schemeClr val="bg2"/>
                          </a:solidFill>
                          <a:latin typeface="Century Gothic" pitchFamily="34" charset="0"/>
                        </a:defRPr>
                      </a:lvl3pPr>
                      <a:lvl4pPr marL="1600200" indent="-228600" eaLnBrk="0" hangingPunct="0">
                        <a:spcBef>
                          <a:spcPct val="20000"/>
                        </a:spcBef>
                        <a:buClr>
                          <a:schemeClr val="tx1"/>
                        </a:buClr>
                        <a:buFont typeface="Century Gothic" pitchFamily="34" charset="0"/>
                        <a:defRPr>
                          <a:solidFill>
                            <a:schemeClr val="bg2"/>
                          </a:solidFill>
                          <a:latin typeface="Century Gothic" pitchFamily="34" charset="0"/>
                        </a:defRPr>
                      </a:lvl4pPr>
                      <a:lvl5pPr marL="2057400" indent="-228600" eaLnBrk="0" hangingPunct="0">
                        <a:spcBef>
                          <a:spcPct val="20000"/>
                        </a:spcBef>
                        <a:buClr>
                          <a:schemeClr val="tx1"/>
                        </a:buClr>
                        <a:buFont typeface="Century Gothic" pitchFamily="34" charset="0"/>
                        <a:defRPr>
                          <a:solidFill>
                            <a:schemeClr val="bg2"/>
                          </a:solidFill>
                          <a:latin typeface="Century Gothic" pitchFamily="34" charset="0"/>
                        </a:defRPr>
                      </a:lvl5pPr>
                      <a:lvl6pPr marL="25146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6pPr>
                      <a:lvl7pPr marL="29718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7pPr>
                      <a:lvl8pPr marL="34290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8pPr>
                      <a:lvl9pPr marL="3886200" indent="-228600" eaLnBrk="0" fontAlgn="base" hangingPunct="0">
                        <a:spcBef>
                          <a:spcPct val="20000"/>
                        </a:spcBef>
                        <a:spcAft>
                          <a:spcPct val="0"/>
                        </a:spcAft>
                        <a:buClr>
                          <a:schemeClr val="tx1"/>
                        </a:buClr>
                        <a:buFont typeface="Century Gothic" pitchFamily="34" charset="0"/>
                        <a:defRPr>
                          <a:solidFill>
                            <a:schemeClr val="bg2"/>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entury Gothic" pitchFamily="34" charset="0"/>
                        </a:rPr>
                        <a:t>Demanding Innovation</a:t>
                      </a:r>
                      <a:endParaRPr kumimoji="0" lang="en-GB" altLang="en-US" sz="18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bl>
          </a:graphicData>
        </a:graphic>
      </p:graphicFrame>
      <p:sp>
        <p:nvSpPr>
          <p:cNvPr id="29727" name="Text Box 31"/>
          <p:cNvSpPr txBox="1">
            <a:spLocks noChangeArrowheads="1"/>
          </p:cNvSpPr>
          <p:nvPr/>
        </p:nvSpPr>
        <p:spPr bwMode="auto">
          <a:xfrm>
            <a:off x="1816149" y="6019800"/>
            <a:ext cx="56561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i="1" dirty="0"/>
              <a:t>A simple list of the webpages citing key Nesta documents</a:t>
            </a:r>
          </a:p>
        </p:txBody>
      </p:sp>
    </p:spTree>
    <p:extLst>
      <p:ext uri="{BB962C8B-B14F-4D97-AF65-F5344CB8AC3E}">
        <p14:creationId xmlns:p14="http://schemas.microsoft.com/office/powerpoint/2010/main" val="1396163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Summary</a:t>
            </a:r>
            <a:endParaRPr lang="en-GB" dirty="0"/>
          </a:p>
        </p:txBody>
      </p:sp>
      <p:sp>
        <p:nvSpPr>
          <p:cNvPr id="3" name="Content Placeholder 2"/>
          <p:cNvSpPr>
            <a:spLocks noGrp="1"/>
          </p:cNvSpPr>
          <p:nvPr>
            <p:ph idx="1"/>
          </p:nvPr>
        </p:nvSpPr>
        <p:spPr/>
        <p:txBody>
          <a:bodyPr>
            <a:normAutofit fontScale="85000" lnSpcReduction="20000"/>
          </a:bodyPr>
          <a:lstStyle/>
          <a:p>
            <a:r>
              <a:rPr lang="en-GB" dirty="0"/>
              <a:t>Alternative indicators useful for early evidence of impact and (weak) evidence of some non-academic impacts.</a:t>
            </a:r>
          </a:p>
          <a:p>
            <a:r>
              <a:rPr lang="en-GB" dirty="0"/>
              <a:t>Mendeley useful for early scholarly impact evaluations</a:t>
            </a:r>
          </a:p>
          <a:p>
            <a:r>
              <a:rPr lang="en-GB" dirty="0"/>
              <a:t>Always limited in scope, biased &amp; probably not removing national biases in Scopus/WoS.</a:t>
            </a:r>
          </a:p>
          <a:p>
            <a:r>
              <a:rPr lang="en-GB" dirty="0"/>
              <a:t>Can’t be used for formal evaluations when stakeholders know in advance.</a:t>
            </a:r>
          </a:p>
          <a:p>
            <a:r>
              <a:rPr lang="en-GB" dirty="0"/>
              <a:t>Suitable for self-monitoring.</a:t>
            </a:r>
          </a:p>
          <a:p>
            <a:r>
              <a:rPr lang="en-GB" dirty="0"/>
              <a:t>Get online </a:t>
            </a:r>
            <a:r>
              <a:rPr lang="en-GB"/>
              <a:t>from Dimensions</a:t>
            </a:r>
            <a:r>
              <a:rPr lang="en-GB" dirty="0"/>
              <a:t>.ai or buy access to analytic toolkit from Dimensions.ai or Elsevier.</a:t>
            </a:r>
          </a:p>
        </p:txBody>
      </p:sp>
      <p:pic>
        <p:nvPicPr>
          <p:cNvPr id="5" name="Graphic 4" descr="Partial Sun">
            <a:extLst>
              <a:ext uri="{FF2B5EF4-FFF2-40B4-BE49-F238E27FC236}">
                <a16:creationId xmlns:a16="http://schemas.microsoft.com/office/drawing/2014/main" id="{CA824310-B787-43AB-A87A-F7FEE1A7AD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95334" y="248005"/>
            <a:ext cx="914400" cy="914400"/>
          </a:xfrm>
          <a:prstGeom prst="rect">
            <a:avLst/>
          </a:prstGeom>
        </p:spPr>
      </p:pic>
    </p:spTree>
    <p:extLst>
      <p:ext uri="{BB962C8B-B14F-4D97-AF65-F5344CB8AC3E}">
        <p14:creationId xmlns:p14="http://schemas.microsoft.com/office/powerpoint/2010/main" val="26304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973" y="356014"/>
            <a:ext cx="8839200" cy="6349585"/>
          </a:xfrm>
        </p:spPr>
        <p:txBody>
          <a:bodyPr>
            <a:noAutofit/>
          </a:bodyPr>
          <a:lstStyle/>
          <a:p>
            <a:pPr marL="0" indent="0">
              <a:spcBef>
                <a:spcPts val="0"/>
              </a:spcBef>
              <a:buNone/>
            </a:pPr>
            <a:r>
              <a:rPr lang="en-GB" sz="700" dirty="0"/>
              <a:t>Adie, E., &amp; Roe, W. (2013). Altmetric: enriching scholarly content with article-level discussion and metrics. </a:t>
            </a:r>
            <a:r>
              <a:rPr lang="en-GB" sz="700" i="1" dirty="0"/>
              <a:t>Learned Publishing</a:t>
            </a:r>
            <a:r>
              <a:rPr lang="en-GB" sz="700" dirty="0"/>
              <a:t>, 26(1), 11-17.</a:t>
            </a:r>
          </a:p>
          <a:p>
            <a:pPr marL="0" indent="0">
              <a:spcBef>
                <a:spcPts val="0"/>
              </a:spcBef>
              <a:buNone/>
            </a:pPr>
            <a:r>
              <a:rPr lang="en-GB" sz="700" dirty="0"/>
              <a:t>Bar-Ilan, J. (2012). </a:t>
            </a:r>
            <a:r>
              <a:rPr lang="en-GB" sz="700" dirty="0" err="1"/>
              <a:t>JASIST@mendeley</a:t>
            </a:r>
            <a:r>
              <a:rPr lang="en-GB" sz="700" dirty="0"/>
              <a:t>. In ACM Web Science Conference 2012 Workshop. http://altmetrics.org/altmetrics12/bar-ilan/</a:t>
            </a:r>
          </a:p>
          <a:p>
            <a:pPr marL="0" indent="0">
              <a:spcBef>
                <a:spcPts val="0"/>
              </a:spcBef>
              <a:buNone/>
            </a:pPr>
            <a:r>
              <a:rPr lang="en-GB" sz="700" dirty="0"/>
              <a:t>Bornmann, L., &amp; Leydesdorff, L. (2013). The validation of (advanced) bibliometric indicators through peer assessments: A comparative study using data from </a:t>
            </a:r>
            <a:r>
              <a:rPr lang="en-GB" sz="700" dirty="0" err="1"/>
              <a:t>InCites</a:t>
            </a:r>
            <a:r>
              <a:rPr lang="en-GB" sz="700" dirty="0"/>
              <a:t> and F1000. </a:t>
            </a:r>
            <a:r>
              <a:rPr lang="en-GB" sz="700" i="1" dirty="0"/>
              <a:t>Journal of Informetrics</a:t>
            </a:r>
            <a:r>
              <a:rPr lang="en-GB" sz="700" dirty="0"/>
              <a:t>, 7(2), 286-291.</a:t>
            </a:r>
          </a:p>
          <a:p>
            <a:pPr marL="0" indent="0">
              <a:spcBef>
                <a:spcPts val="0"/>
              </a:spcBef>
              <a:buNone/>
            </a:pPr>
            <a:r>
              <a:rPr lang="en-GB" sz="700" dirty="0"/>
              <a:t>Borrego, Á., &amp; Fry, J. (2012). Measuring researchers’ use of scholarly information through social bookmarking data: A case study of </a:t>
            </a:r>
            <a:r>
              <a:rPr lang="en-GB" sz="700" dirty="0" err="1"/>
              <a:t>BibSonomy</a:t>
            </a:r>
            <a:r>
              <a:rPr lang="en-GB" sz="700" dirty="0"/>
              <a:t>. </a:t>
            </a:r>
            <a:r>
              <a:rPr lang="en-GB" sz="700" i="1" dirty="0"/>
              <a:t>Journal of Information Science</a:t>
            </a:r>
            <a:r>
              <a:rPr lang="en-GB" sz="700" dirty="0"/>
              <a:t>, 38(3), 297-308.</a:t>
            </a:r>
          </a:p>
          <a:p>
            <a:pPr marL="0" indent="0">
              <a:spcBef>
                <a:spcPts val="0"/>
              </a:spcBef>
              <a:buNone/>
            </a:pPr>
            <a:r>
              <a:rPr lang="en-GB" sz="700" dirty="0"/>
              <a:t>Costas, R., </a:t>
            </a:r>
            <a:r>
              <a:rPr lang="en-GB" sz="700" dirty="0" err="1"/>
              <a:t>Zahedi</a:t>
            </a:r>
            <a:r>
              <a:rPr lang="en-GB" sz="700" dirty="0"/>
              <a:t>, Z., &amp; </a:t>
            </a:r>
            <a:r>
              <a:rPr lang="en-GB" sz="700" dirty="0" err="1"/>
              <a:t>Wouters</a:t>
            </a:r>
            <a:r>
              <a:rPr lang="en-GB" sz="700" dirty="0"/>
              <a:t>, P. (2014). Do altmetrics correlate with citations? Extensive comparison of altmetric indicators with citations from a multidisciplinary perspective. arXiv preprint arXiv:1401.4321.</a:t>
            </a:r>
          </a:p>
          <a:p>
            <a:pPr marL="0" indent="0">
              <a:spcBef>
                <a:spcPts val="0"/>
              </a:spcBef>
              <a:buNone/>
            </a:pPr>
            <a:r>
              <a:rPr lang="en-GB" sz="700" dirty="0"/>
              <a:t>Eysenbach, G. (2011). Can tweets predict citations? Metrics of social impact based on Twitter and correlation with traditional metrics of scientific impact. </a:t>
            </a:r>
            <a:r>
              <a:rPr lang="en-GB" sz="700" i="1" dirty="0"/>
              <a:t>Journal of Medical Internet Research</a:t>
            </a:r>
            <a:r>
              <a:rPr lang="en-GB" sz="700" dirty="0"/>
              <a:t>, 13(4), e123.</a:t>
            </a:r>
          </a:p>
          <a:p>
            <a:pPr marL="0" indent="0">
              <a:spcBef>
                <a:spcPts val="0"/>
              </a:spcBef>
              <a:buNone/>
            </a:pPr>
            <a:r>
              <a:rPr lang="en-GB" sz="700" dirty="0"/>
              <a:t>Haustein, S., Larivière, V., Thelwall, M., </a:t>
            </a:r>
            <a:r>
              <a:rPr lang="en-GB" sz="700" dirty="0" err="1"/>
              <a:t>Amyot</a:t>
            </a:r>
            <a:r>
              <a:rPr lang="en-GB" sz="700" dirty="0"/>
              <a:t>, D., &amp; Peters, I. (2014). Tweets vs. Mendeley readers: How do these two social media metrics differ?. IT-Information Technology, 56(5), 207-215..</a:t>
            </a:r>
          </a:p>
          <a:p>
            <a:pPr marL="0" indent="0">
              <a:spcBef>
                <a:spcPts val="0"/>
              </a:spcBef>
              <a:buNone/>
            </a:pPr>
            <a:r>
              <a:rPr lang="en-GB" sz="700" dirty="0"/>
              <a:t>Haustein, S., &amp; </a:t>
            </a:r>
            <a:r>
              <a:rPr lang="en-GB" sz="700" dirty="0" err="1"/>
              <a:t>Siebenlist</a:t>
            </a:r>
            <a:r>
              <a:rPr lang="en-GB" sz="700" dirty="0"/>
              <a:t>, T. (2011). Applying social bookmarking data to evaluate journal usage. </a:t>
            </a:r>
            <a:r>
              <a:rPr lang="en-GB" sz="700" i="1" dirty="0"/>
              <a:t>Journal of Informetrics</a:t>
            </a:r>
            <a:r>
              <a:rPr lang="en-GB" sz="700" dirty="0"/>
              <a:t>, 5(3), 446-457.</a:t>
            </a:r>
          </a:p>
          <a:p>
            <a:pPr marL="0" indent="0">
              <a:spcBef>
                <a:spcPts val="0"/>
              </a:spcBef>
              <a:buNone/>
            </a:pPr>
            <a:r>
              <a:rPr lang="en-GB" sz="700" dirty="0"/>
              <a:t>Henning, V., &amp; </a:t>
            </a:r>
            <a:r>
              <a:rPr lang="en-GB" sz="700" dirty="0" err="1"/>
              <a:t>Reichelt</a:t>
            </a:r>
            <a:r>
              <a:rPr lang="en-GB" sz="700" dirty="0"/>
              <a:t>, J. (2008). Mendeley - A Last.fm for research? In. IEEE Fourth International Conference on </a:t>
            </a:r>
            <a:r>
              <a:rPr lang="en-GB" sz="700" dirty="0" err="1"/>
              <a:t>eScience</a:t>
            </a:r>
            <a:r>
              <a:rPr lang="en-GB" sz="700" dirty="0"/>
              <a:t>. (eScience'08) (pp. 327-328). Menlo Park: IEEE.</a:t>
            </a:r>
          </a:p>
          <a:p>
            <a:pPr marL="0" indent="0">
              <a:spcBef>
                <a:spcPts val="0"/>
              </a:spcBef>
              <a:buNone/>
            </a:pPr>
            <a:r>
              <a:rPr lang="en-GB" sz="700" dirty="0"/>
              <a:t>Kousha, K, Thelwall, M. &amp; Abdoli, M. (2018). Can Microsoft Academic assess the early citation impact of in-press articles? A multi-discipline exploratory analysis. Journal of Informetrics, 12(1), 287-298.</a:t>
            </a:r>
          </a:p>
          <a:p>
            <a:pPr marL="0" indent="0">
              <a:spcBef>
                <a:spcPts val="0"/>
              </a:spcBef>
              <a:buNone/>
            </a:pPr>
            <a:r>
              <a:rPr lang="en-GB" sz="700" dirty="0"/>
              <a:t>Kousha, K. &amp; Thelwall, M. (2007). Google Scholar citations and Google Web/URL citations: A multi‐discipline exploratory analysis. </a:t>
            </a:r>
            <a:r>
              <a:rPr lang="en-GB" sz="700" i="1" dirty="0"/>
              <a:t>Journal of the American Society for Information Science and Technology</a:t>
            </a:r>
            <a:r>
              <a:rPr lang="en-GB" sz="700" dirty="0"/>
              <a:t>, 58(7), 1055-1065.</a:t>
            </a:r>
          </a:p>
          <a:p>
            <a:pPr marL="0" indent="0">
              <a:spcBef>
                <a:spcPts val="0"/>
              </a:spcBef>
              <a:buNone/>
            </a:pPr>
            <a:r>
              <a:rPr lang="en-GB" sz="700" dirty="0"/>
              <a:t>Kousha, K. &amp; Thelwall, M. (2008). Assessing the impact of disciplinary research on teaching:  An automatic analysis of online syllabuses, Journal of the American Society for Information Science and Technology, 59(13), 2060-2069.</a:t>
            </a:r>
          </a:p>
          <a:p>
            <a:pPr marL="0" indent="0">
              <a:spcBef>
                <a:spcPts val="0"/>
              </a:spcBef>
              <a:buNone/>
            </a:pPr>
            <a:r>
              <a:rPr lang="en-GB" sz="700" dirty="0"/>
              <a:t>Kousha, K. &amp; Thelwall, M. (2007). Google Scholar citations and Google Web/URL citations: A multi-discipline exploratory analysis, Journal of the American Society for Information Science and Technology, 57(6), 1055-1065.</a:t>
            </a:r>
          </a:p>
          <a:p>
            <a:pPr marL="0" indent="0">
              <a:spcBef>
                <a:spcPts val="0"/>
              </a:spcBef>
              <a:buNone/>
            </a:pPr>
            <a:r>
              <a:rPr lang="en-GB" sz="700" dirty="0"/>
              <a:t>Kousha, K. &amp; Thelwall, M. (2015). An automatic method for extracting citations from Google Books. Journal of the Association for Information Science and Technology, 66(2), 309–320.</a:t>
            </a:r>
          </a:p>
          <a:p>
            <a:pPr marL="0" indent="0">
              <a:spcBef>
                <a:spcPts val="0"/>
              </a:spcBef>
              <a:buNone/>
            </a:pPr>
            <a:r>
              <a:rPr lang="en-GB" sz="700" dirty="0"/>
              <a:t>Kousha, K. &amp; Thelwall, M. (2016). </a:t>
            </a:r>
            <a:r>
              <a:rPr lang="en-GB" sz="700" dirty="0">
                <a:hlinkClick r:id="rId3"/>
              </a:rPr>
              <a:t>Can Amazon.com reviews help to assess the wider impacts of books</a:t>
            </a:r>
            <a:r>
              <a:rPr lang="en-GB" sz="700" dirty="0"/>
              <a:t>?</a:t>
            </a:r>
            <a:r>
              <a:rPr lang="en-GB" sz="700" i="1" dirty="0"/>
              <a:t> Journal of the Association for Information Science and Technology</a:t>
            </a:r>
            <a:r>
              <a:rPr lang="en-GB" sz="700" dirty="0"/>
              <a:t>, 67(3), 566-581. </a:t>
            </a:r>
          </a:p>
          <a:p>
            <a:pPr marL="0" indent="0">
              <a:spcBef>
                <a:spcPts val="0"/>
              </a:spcBef>
              <a:buNone/>
            </a:pPr>
            <a:r>
              <a:rPr lang="en-GB" sz="700" dirty="0" err="1"/>
              <a:t>Kraker</a:t>
            </a:r>
            <a:r>
              <a:rPr lang="en-GB" sz="700" dirty="0"/>
              <a:t>, P., </a:t>
            </a:r>
            <a:r>
              <a:rPr lang="en-GB" sz="700" dirty="0" err="1"/>
              <a:t>Schlögl</a:t>
            </a:r>
            <a:r>
              <a:rPr lang="en-GB" sz="700" dirty="0"/>
              <a:t>, C., Jack, K., &amp; </a:t>
            </a:r>
            <a:r>
              <a:rPr lang="en-GB" sz="700" dirty="0" err="1"/>
              <a:t>Lindstaedt</a:t>
            </a:r>
            <a:r>
              <a:rPr lang="en-GB" sz="700" dirty="0"/>
              <a:t>, S. (2014). Visualization of co-readership patterns from an online reference management system. arXiv preprint arXiv:1409.0348.</a:t>
            </a:r>
          </a:p>
          <a:p>
            <a:pPr marL="0" indent="0">
              <a:spcBef>
                <a:spcPts val="0"/>
              </a:spcBef>
              <a:buNone/>
            </a:pPr>
            <a:r>
              <a:rPr lang="en-GB" sz="700" dirty="0"/>
              <a:t>Kudlow, P., Cockerill, M., </a:t>
            </a:r>
            <a:r>
              <a:rPr lang="en-GB" sz="700" dirty="0" err="1"/>
              <a:t>Toccalino</a:t>
            </a:r>
            <a:r>
              <a:rPr lang="en-GB" sz="700" dirty="0"/>
              <a:t>, D., </a:t>
            </a:r>
            <a:r>
              <a:rPr lang="en-GB" sz="700" dirty="0" err="1"/>
              <a:t>Dziadyk</a:t>
            </a:r>
            <a:r>
              <a:rPr lang="en-GB" sz="700" dirty="0"/>
              <a:t>, D. B., Rutledge, A., </a:t>
            </a:r>
            <a:r>
              <a:rPr lang="en-GB" sz="700" dirty="0" err="1"/>
              <a:t>Shachak</a:t>
            </a:r>
            <a:r>
              <a:rPr lang="en-GB" sz="700" dirty="0"/>
              <a:t>, A., ... &amp; </a:t>
            </a:r>
            <a:r>
              <a:rPr lang="en-GB" sz="700" dirty="0" err="1"/>
              <a:t>Eysenbach</a:t>
            </a:r>
            <a:r>
              <a:rPr lang="en-GB" sz="700" dirty="0"/>
              <a:t>, G. (2017). Online distribution channel increases article usage on Mendeley: a randomized controlled trial. Scientometrics, 112(3), 1537-1556.</a:t>
            </a:r>
          </a:p>
          <a:p>
            <a:pPr marL="0" indent="0">
              <a:spcBef>
                <a:spcPts val="0"/>
              </a:spcBef>
              <a:buNone/>
            </a:pPr>
            <a:r>
              <a:rPr lang="en-GB" sz="700" dirty="0"/>
              <a:t>Li, X., Thelwall, M., &amp; </a:t>
            </a:r>
            <a:r>
              <a:rPr lang="en-GB" sz="700" dirty="0" err="1"/>
              <a:t>Giustini</a:t>
            </a:r>
            <a:r>
              <a:rPr lang="en-GB" sz="700" dirty="0"/>
              <a:t>, D. (2012). Validating online reference managers for scholarly impact measurement. Scientometrics, 91(2), 461-471.</a:t>
            </a:r>
          </a:p>
          <a:p>
            <a:pPr marL="0" indent="0">
              <a:spcBef>
                <a:spcPts val="0"/>
              </a:spcBef>
              <a:buNone/>
            </a:pPr>
            <a:r>
              <a:rPr lang="en-GB" sz="700" dirty="0"/>
              <a:t>Li, X., &amp; Thelwall, M. (2012). F1000, Mendeley and traditional bibliometric indicators. In </a:t>
            </a:r>
            <a:r>
              <a:rPr lang="en-GB" sz="700" i="1" dirty="0"/>
              <a:t>Proceedings of the 17th International Conference on Science and Technology Indicators</a:t>
            </a:r>
            <a:r>
              <a:rPr lang="en-GB" sz="700" dirty="0"/>
              <a:t> (Vol. 2, pp. 451-551).</a:t>
            </a:r>
          </a:p>
          <a:p>
            <a:pPr marL="0" indent="0">
              <a:spcBef>
                <a:spcPts val="0"/>
              </a:spcBef>
              <a:buNone/>
            </a:pPr>
            <a:r>
              <a:rPr lang="en-GB" sz="700" dirty="0"/>
              <a:t>Maflahi, N. &amp; Thelwall, M. (2016). </a:t>
            </a:r>
            <a:r>
              <a:rPr lang="en-GB" sz="700" dirty="0">
                <a:hlinkClick r:id="rId4"/>
              </a:rPr>
              <a:t>When are readership counts as useful as citation counts? Scopus versus Mendeley for LIS journals</a:t>
            </a:r>
            <a:r>
              <a:rPr lang="en-GB" sz="700" dirty="0"/>
              <a:t>.</a:t>
            </a:r>
            <a:r>
              <a:rPr lang="en-GB" sz="700" i="1" dirty="0"/>
              <a:t> Journal of the Association for Information Science and Technology</a:t>
            </a:r>
            <a:r>
              <a:rPr lang="en-GB" sz="700" dirty="0"/>
              <a:t>, 67(1), 191-199.. </a:t>
            </a:r>
          </a:p>
          <a:p>
            <a:pPr marL="0" indent="0">
              <a:spcBef>
                <a:spcPts val="0"/>
              </a:spcBef>
              <a:buNone/>
            </a:pPr>
            <a:r>
              <a:rPr lang="en-US" sz="700" dirty="0"/>
              <a:t>Mohammadi, E., Thelwall, M., </a:t>
            </a:r>
            <a:r>
              <a:rPr lang="en-US" sz="700" dirty="0" err="1"/>
              <a:t>Kwasny</a:t>
            </a:r>
            <a:r>
              <a:rPr lang="en-US" sz="700" dirty="0"/>
              <a:t>, M., &amp; Holmes, K. L. (2018). Academic information on Twitter: A user survey. </a:t>
            </a:r>
            <a:r>
              <a:rPr lang="en-US" sz="700" dirty="0" err="1"/>
              <a:t>PloS</a:t>
            </a:r>
            <a:r>
              <a:rPr lang="en-US" sz="700" dirty="0"/>
              <a:t> one, 13(5), e0197265.</a:t>
            </a:r>
          </a:p>
          <a:p>
            <a:pPr marL="0" indent="0">
              <a:spcBef>
                <a:spcPts val="0"/>
              </a:spcBef>
              <a:buNone/>
            </a:pPr>
            <a:r>
              <a:rPr lang="en-GB" sz="700" dirty="0"/>
              <a:t>Mohammadi, E., Thelwall, M., Haustein, S., &amp; Larivière, V. (2015). Who reads research articles? An altmetrics analysis of Mendeley user categories.  </a:t>
            </a:r>
            <a:r>
              <a:rPr lang="en-GB" sz="700" i="1" dirty="0"/>
              <a:t>Journal of the Association for Information Science and Technology</a:t>
            </a:r>
            <a:r>
              <a:rPr lang="en-GB" sz="700" dirty="0"/>
              <a:t> , 66(9), 1832-1846</a:t>
            </a:r>
          </a:p>
          <a:p>
            <a:pPr marL="0" indent="0">
              <a:spcBef>
                <a:spcPts val="0"/>
              </a:spcBef>
              <a:buNone/>
            </a:pPr>
            <a:r>
              <a:rPr lang="en-GB" sz="700" dirty="0"/>
              <a:t>Mohammadi, E., &amp; Thelwall, M. (2013). Assessing non-standard article impact using F1000 labels. </a:t>
            </a:r>
            <a:r>
              <a:rPr lang="en-GB" sz="700" i="1" dirty="0"/>
              <a:t>Scientometrics</a:t>
            </a:r>
            <a:r>
              <a:rPr lang="en-GB" sz="700" dirty="0"/>
              <a:t>, 97(2), 383-395.</a:t>
            </a:r>
          </a:p>
          <a:p>
            <a:pPr marL="0" indent="0">
              <a:spcBef>
                <a:spcPts val="0"/>
              </a:spcBef>
              <a:buNone/>
            </a:pPr>
            <a:r>
              <a:rPr lang="en-GB" sz="700" dirty="0"/>
              <a:t>Mohammadi, E. &amp; Thelwall, M. (2014). Mendeley readership altmetrics for the social sciences and humanities: Research evaluation and knowledge flows. </a:t>
            </a:r>
            <a:r>
              <a:rPr lang="en-GB" sz="700" i="1" dirty="0"/>
              <a:t>Journal of the Association for Information Science and Technology</a:t>
            </a:r>
            <a:r>
              <a:rPr lang="en-GB" sz="700" dirty="0"/>
              <a:t>, 65(8), 1627-1638. </a:t>
            </a:r>
          </a:p>
          <a:p>
            <a:pPr marL="0" indent="0">
              <a:spcBef>
                <a:spcPts val="0"/>
              </a:spcBef>
              <a:buNone/>
            </a:pPr>
            <a:r>
              <a:rPr lang="en-GB" sz="700" dirty="0"/>
              <a:t>Mohammadi, E., (2014). Identifying the invisible impact of scholarly publications: A multi-disciplinary analysis using altmetrics. Wolverhampton, UK: University of Wolverhampton.</a:t>
            </a:r>
          </a:p>
          <a:p>
            <a:pPr marL="0" indent="0">
              <a:spcBef>
                <a:spcPts val="0"/>
              </a:spcBef>
              <a:buNone/>
            </a:pPr>
            <a:r>
              <a:rPr lang="en-GB" sz="700" dirty="0" err="1"/>
              <a:t>Piwowar</a:t>
            </a:r>
            <a:r>
              <a:rPr lang="en-GB" sz="700" dirty="0"/>
              <a:t>, H., &amp; Priem, J. (2013). The power of altmetrics on a CV. </a:t>
            </a:r>
            <a:r>
              <a:rPr lang="en-GB" sz="700" i="1" dirty="0"/>
              <a:t>Bulletin of the American Society for Information Science and Technology</a:t>
            </a:r>
            <a:r>
              <a:rPr lang="en-GB" sz="700" dirty="0"/>
              <a:t>, 39(4), 10-13.</a:t>
            </a:r>
          </a:p>
          <a:p>
            <a:pPr marL="0" indent="0">
              <a:spcBef>
                <a:spcPts val="0"/>
              </a:spcBef>
              <a:buNone/>
            </a:pPr>
            <a:r>
              <a:rPr lang="en-GB" sz="700" dirty="0"/>
              <a:t>Priem, J., </a:t>
            </a:r>
            <a:r>
              <a:rPr lang="en-GB" sz="700" dirty="0" err="1"/>
              <a:t>Piwowar</a:t>
            </a:r>
            <a:r>
              <a:rPr lang="en-GB" sz="700" dirty="0"/>
              <a:t>, H. A., &amp; Hemminger, B. M. (2012). Altmetrics in the wild: Using social media to explore scholarly impact. arXiv preprint arXiv:1203.4745.</a:t>
            </a:r>
          </a:p>
          <a:p>
            <a:pPr marL="0" indent="0">
              <a:spcBef>
                <a:spcPts val="0"/>
              </a:spcBef>
              <a:buNone/>
            </a:pPr>
            <a:r>
              <a:rPr lang="en-GB" sz="700" dirty="0"/>
              <a:t>Priem, J., Taraborelli, D., Groth, P., &amp; Neylon, C. (2010). Altmetrics: A manifesto. http://altmetrics.org/manifesto/</a:t>
            </a:r>
          </a:p>
          <a:p>
            <a:pPr marL="0" indent="0">
              <a:spcBef>
                <a:spcPts val="0"/>
              </a:spcBef>
              <a:buNone/>
            </a:pPr>
            <a:r>
              <a:rPr lang="en-GB" sz="700" dirty="0"/>
              <a:t>Shema, H., Bar-Ilan, J., &amp; Thelwall, M. (2012). Research blogs and the discussion of scholarly information. </a:t>
            </a:r>
            <a:r>
              <a:rPr lang="en-GB" sz="700" i="1" dirty="0" err="1"/>
              <a:t>PloS</a:t>
            </a:r>
            <a:r>
              <a:rPr lang="en-GB" sz="700" i="1" dirty="0"/>
              <a:t> ONE</a:t>
            </a:r>
            <a:r>
              <a:rPr lang="en-GB" sz="700" dirty="0"/>
              <a:t>, 7(5), e35869.</a:t>
            </a:r>
          </a:p>
          <a:p>
            <a:pPr marL="0" indent="0">
              <a:spcBef>
                <a:spcPts val="0"/>
              </a:spcBef>
              <a:buNone/>
            </a:pPr>
            <a:r>
              <a:rPr lang="en-GB" sz="700" dirty="0"/>
              <a:t>Shema, H., Bar‐Ilan, J., &amp; Thelwall, M. (2014). Do blog citations correlate with a higher number of future citations? Research blogs as a potential source for alternative metrics. </a:t>
            </a:r>
            <a:r>
              <a:rPr lang="en-GB" sz="700" i="1" dirty="0"/>
              <a:t>Journal of the Association for Information Science and Tec</a:t>
            </a:r>
            <a:r>
              <a:rPr lang="en-GB" sz="700" dirty="0"/>
              <a:t>hnology, 65(5), 1018-1027.</a:t>
            </a:r>
          </a:p>
          <a:p>
            <a:pPr marL="0" indent="0">
              <a:spcBef>
                <a:spcPts val="0"/>
              </a:spcBef>
              <a:buNone/>
            </a:pPr>
            <a:r>
              <a:rPr lang="en-GB" sz="700" dirty="0" err="1"/>
              <a:t>Shuai</a:t>
            </a:r>
            <a:r>
              <a:rPr lang="en-GB" sz="700" dirty="0"/>
              <a:t>, X., </a:t>
            </a:r>
            <a:r>
              <a:rPr lang="en-GB" sz="700" dirty="0" err="1"/>
              <a:t>Pepe</a:t>
            </a:r>
            <a:r>
              <a:rPr lang="en-GB" sz="700" dirty="0"/>
              <a:t>, A., &amp; Bollen, J. (2012). How the scientific community reacts to newly submitted preprints: Article downloads, Twitter mentions, and citations. </a:t>
            </a:r>
            <a:r>
              <a:rPr lang="en-GB" sz="700" i="1" dirty="0" err="1"/>
              <a:t>PloS</a:t>
            </a:r>
            <a:r>
              <a:rPr lang="en-GB" sz="700" i="1" dirty="0"/>
              <a:t> ONE</a:t>
            </a:r>
            <a:r>
              <a:rPr lang="en-GB" sz="700" dirty="0"/>
              <a:t>, 7(11), e47523.</a:t>
            </a:r>
          </a:p>
          <a:p>
            <a:pPr marL="0" indent="0">
              <a:spcBef>
                <a:spcPts val="0"/>
              </a:spcBef>
              <a:buNone/>
            </a:pPr>
            <a:r>
              <a:rPr lang="en-GB" sz="700" dirty="0"/>
              <a:t>Sud, P. &amp; Thelwall, M. (2014). Evaluating altmetrics. </a:t>
            </a:r>
            <a:r>
              <a:rPr lang="en-GB" sz="700" i="1" dirty="0"/>
              <a:t>Scientometrics</a:t>
            </a:r>
            <a:r>
              <a:rPr lang="en-GB" sz="700" dirty="0"/>
              <a:t>, 98(2), 1131-1143.</a:t>
            </a:r>
          </a:p>
          <a:p>
            <a:pPr marL="0" indent="0">
              <a:spcBef>
                <a:spcPts val="0"/>
              </a:spcBef>
              <a:buNone/>
            </a:pPr>
            <a:r>
              <a:rPr lang="en-GB" sz="700" dirty="0"/>
              <a:t>Thelwall, M. &amp; Cugelman, B. (2017). Monitoring Twitter strategies to discover resonating topics: the case of the UNDP. El Profesional de la Información, 26(4), 649-661.</a:t>
            </a:r>
          </a:p>
          <a:p>
            <a:pPr marL="0" indent="0">
              <a:spcBef>
                <a:spcPts val="0"/>
              </a:spcBef>
              <a:buNone/>
            </a:pPr>
            <a:r>
              <a:rPr lang="en-GB" sz="700" dirty="0"/>
              <a:t>Thelwall, M., Haustein, S., Larivière, V. &amp; Sugimoto, C. (2013). Do altmetrics work? Twitter and ten other candidates. PLOS ONE, 8(5), e64841. doi:10.1371/journal.pone.0064841</a:t>
            </a:r>
          </a:p>
          <a:p>
            <a:pPr marL="0" indent="0">
              <a:spcBef>
                <a:spcPts val="0"/>
              </a:spcBef>
              <a:buNone/>
            </a:pPr>
            <a:r>
              <a:rPr lang="en-GB" sz="700" dirty="0"/>
              <a:t>Thelwall, M., Kousha, K., </a:t>
            </a:r>
            <a:r>
              <a:rPr lang="en-GB" sz="700" dirty="0" err="1"/>
              <a:t>Dinsmore</a:t>
            </a:r>
            <a:r>
              <a:rPr lang="en-GB" sz="700" dirty="0"/>
              <a:t>, A. &amp; Dolby, K. (2016). Alternative metric indicators for funding scheme evaluations. </a:t>
            </a:r>
            <a:r>
              <a:rPr lang="en-GB" sz="700" dirty="0" err="1"/>
              <a:t>Aslib</a:t>
            </a:r>
            <a:r>
              <a:rPr lang="en-GB" sz="700" dirty="0"/>
              <a:t> Journal of Information Management, 68(1), 2-18. doi:10.1108/AJIM-09-2015-0146</a:t>
            </a:r>
          </a:p>
          <a:p>
            <a:pPr marL="0" indent="0">
              <a:spcBef>
                <a:spcPts val="0"/>
              </a:spcBef>
              <a:buNone/>
            </a:pPr>
            <a:r>
              <a:rPr lang="en-GB" sz="700" dirty="0"/>
              <a:t>Thelwall, M., &amp; Kousha, K. (2017). ResearchGate versus Google Scholar: Which finds more early citations? Scientometrics, 112(2), 1125-1131</a:t>
            </a:r>
          </a:p>
          <a:p>
            <a:pPr marL="0" indent="0">
              <a:spcBef>
                <a:spcPts val="0"/>
              </a:spcBef>
              <a:buNone/>
            </a:pPr>
            <a:r>
              <a:rPr lang="en-GB" sz="700" dirty="0"/>
              <a:t>Thelwall, M. &amp; Maflahi, N. (2015). Are scholarly articles disproportionately read in their own country? An analysis of Mendeley readers. Journal of the Association for Information Science and Technology, 66(6), 1124–1135</a:t>
            </a:r>
          </a:p>
          <a:p>
            <a:pPr marL="0" indent="0">
              <a:spcBef>
                <a:spcPts val="0"/>
              </a:spcBef>
              <a:buNone/>
            </a:pPr>
            <a:r>
              <a:rPr lang="en-GB" sz="700" dirty="0"/>
              <a:t>Thelwall, M. &amp; Maflahi, N. (2016). Guideline references and academic citations as evidence of the clinical value of health research. </a:t>
            </a:r>
            <a:r>
              <a:rPr lang="en-GB" sz="700" i="1" dirty="0"/>
              <a:t>Journal of the Association for Information Science and Technology</a:t>
            </a:r>
            <a:r>
              <a:rPr lang="en-GB" sz="700" dirty="0"/>
              <a:t> , 67(4), 960-96</a:t>
            </a:r>
          </a:p>
          <a:p>
            <a:pPr marL="0" indent="0">
              <a:spcBef>
                <a:spcPts val="0"/>
              </a:spcBef>
              <a:buNone/>
            </a:pPr>
            <a:r>
              <a:rPr lang="en-GB" sz="700" dirty="0"/>
              <a:t>Thelwall, M., Tsou, A., Weingart, S., Holmberg, K., &amp; Haustein, S. (2013). Tweeting links to academic articles. </a:t>
            </a:r>
            <a:r>
              <a:rPr lang="en-GB" sz="700" i="1" dirty="0"/>
              <a:t>Cybermetrics: International Journal of Scientometrics, Informetrics and Bibliometrics</a:t>
            </a:r>
            <a:r>
              <a:rPr lang="en-GB" sz="700" dirty="0"/>
              <a:t>, 17(1), paper 1.</a:t>
            </a:r>
          </a:p>
          <a:p>
            <a:pPr marL="0" indent="0">
              <a:spcBef>
                <a:spcPts val="0"/>
              </a:spcBef>
              <a:buNone/>
            </a:pPr>
            <a:r>
              <a:rPr lang="en-GB" sz="700" dirty="0"/>
              <a:t>Thelwall, M. &amp; Wilson, P. (2016). Mendeley readership Altmetrics for medical articles: An analysis of 45 fields, Journal of the Association for Information Science and Technology 67(8), 1962-1972. doi:10.1002/asi.23501</a:t>
            </a:r>
          </a:p>
          <a:p>
            <a:pPr marL="0" indent="0">
              <a:spcBef>
                <a:spcPts val="0"/>
              </a:spcBef>
              <a:buNone/>
            </a:pPr>
            <a:r>
              <a:rPr lang="en-GB" sz="700" dirty="0"/>
              <a:t>Thelwall, M. (2017). </a:t>
            </a:r>
            <a:r>
              <a:rPr lang="en-GB" sz="700" i="1" dirty="0"/>
              <a:t>Web indicators for research evaluation: A practical guide</a:t>
            </a:r>
            <a:r>
              <a:rPr lang="en-GB" sz="700" dirty="0"/>
              <a:t>. San Rafael, CA: Morgan &amp; Claypool.</a:t>
            </a:r>
          </a:p>
          <a:p>
            <a:pPr marL="0" indent="0">
              <a:spcBef>
                <a:spcPts val="0"/>
              </a:spcBef>
              <a:buNone/>
            </a:pPr>
            <a:r>
              <a:rPr lang="en-GB" sz="700" dirty="0"/>
              <a:t>Thelwall, M. (2017). Three practical field normalised alternative indicator formulae for research evaluation. Journal of Informetrics, 11(1), 128–151. </a:t>
            </a:r>
          </a:p>
          <a:p>
            <a:pPr marL="0" indent="0">
              <a:spcBef>
                <a:spcPts val="0"/>
              </a:spcBef>
              <a:buNone/>
            </a:pPr>
            <a:r>
              <a:rPr lang="en-GB" sz="700" dirty="0"/>
              <a:t>Thelwall, M., (2018). Does Microsoft Academic find early citations? Scientometrics, 114:325–334.. doi:10.1007/s11192-017-2558-9</a:t>
            </a:r>
          </a:p>
          <a:p>
            <a:pPr marL="0" indent="0">
              <a:spcBef>
                <a:spcPts val="0"/>
              </a:spcBef>
              <a:buNone/>
            </a:pPr>
            <a:r>
              <a:rPr lang="en-GB" sz="700" dirty="0"/>
              <a:t>Thelwall, M. (2017). Are </a:t>
            </a:r>
            <a:r>
              <a:rPr lang="en-GB" sz="700" dirty="0" err="1"/>
              <a:t>Mendeley</a:t>
            </a:r>
            <a:r>
              <a:rPr lang="en-GB" sz="700" dirty="0"/>
              <a:t> reader counts high enough for research evaluations when articles are published? </a:t>
            </a:r>
            <a:r>
              <a:rPr lang="en-GB" sz="700" dirty="0" err="1"/>
              <a:t>Aslib</a:t>
            </a:r>
            <a:r>
              <a:rPr lang="en-GB" sz="700" dirty="0"/>
              <a:t> Journal of Information Management, 69(2), 174-183. doi:10.1108/AJIM-01-2017-0028</a:t>
            </a:r>
          </a:p>
          <a:p>
            <a:pPr marL="0" indent="0">
              <a:spcBef>
                <a:spcPts val="0"/>
              </a:spcBef>
              <a:buNone/>
            </a:pPr>
            <a:r>
              <a:rPr lang="en-GB" sz="700" dirty="0"/>
              <a:t>Thelwall, M. (2017). Are </a:t>
            </a:r>
            <a:r>
              <a:rPr lang="en-GB" sz="700" dirty="0" err="1"/>
              <a:t>Mendeley</a:t>
            </a:r>
            <a:r>
              <a:rPr lang="en-GB" sz="700" dirty="0"/>
              <a:t> reader counts useful impact indicators in all fields? </a:t>
            </a:r>
            <a:r>
              <a:rPr lang="en-GB" sz="700" dirty="0" err="1"/>
              <a:t>Scientometrics</a:t>
            </a:r>
            <a:r>
              <a:rPr lang="en-GB" sz="700" dirty="0"/>
              <a:t>, 113(3), 1721–1731. </a:t>
            </a:r>
          </a:p>
          <a:p>
            <a:pPr marL="0" indent="0">
              <a:spcBef>
                <a:spcPts val="0"/>
              </a:spcBef>
              <a:buNone/>
            </a:pPr>
            <a:r>
              <a:rPr lang="en-GB" sz="700" dirty="0"/>
              <a:t>Thelwall, M. (2018). Dimensions: A competitor to Scopus and the Web of Science? Journal of Informetrics, 12(2), 430–435. </a:t>
            </a:r>
          </a:p>
          <a:p>
            <a:pPr marL="0" indent="0">
              <a:spcBef>
                <a:spcPts val="0"/>
              </a:spcBef>
              <a:buNone/>
            </a:pPr>
            <a:r>
              <a:rPr lang="en-GB" sz="700" dirty="0"/>
              <a:t>Thelwall, M. (2018b). Does female-authored research have more educational impact than male-authored research? Journal of Altmetrics. 1(1), p.3.</a:t>
            </a:r>
          </a:p>
          <a:p>
            <a:pPr marL="0" indent="0">
              <a:spcBef>
                <a:spcPts val="0"/>
              </a:spcBef>
              <a:buNone/>
            </a:pPr>
            <a:r>
              <a:rPr lang="en-US" sz="700" dirty="0" err="1"/>
              <a:t>Tijssen</a:t>
            </a:r>
            <a:r>
              <a:rPr lang="en-US" sz="700" dirty="0"/>
              <a:t>, R. J. W., </a:t>
            </a:r>
            <a:r>
              <a:rPr lang="en-US" sz="700" dirty="0" err="1"/>
              <a:t>Buter</a:t>
            </a:r>
            <a:r>
              <a:rPr lang="en-US" sz="700" dirty="0"/>
              <a:t>, R. K., &amp; Van </a:t>
            </a:r>
            <a:r>
              <a:rPr lang="en-US" sz="700" dirty="0" err="1"/>
              <a:t>Leeuwen</a:t>
            </a:r>
            <a:r>
              <a:rPr lang="en-US" sz="700" dirty="0"/>
              <a:t>, T. N. (2000). Technological relevance of science: An assessment of citation linkages between patents and research papers. </a:t>
            </a:r>
            <a:r>
              <a:rPr lang="en-US" sz="700" dirty="0" err="1"/>
              <a:t>Scientometrics</a:t>
            </a:r>
            <a:r>
              <a:rPr lang="en-US" sz="700" dirty="0"/>
              <a:t>, 47(2), 389-412. </a:t>
            </a:r>
          </a:p>
          <a:p>
            <a:pPr marL="0" indent="0">
              <a:spcBef>
                <a:spcPts val="0"/>
              </a:spcBef>
              <a:buNone/>
            </a:pPr>
            <a:r>
              <a:rPr lang="en-GB" sz="700" dirty="0"/>
              <a:t>Vaughan, L., &amp; Shaw, D. (2003). Bibliographic and web citations: what is the difference? </a:t>
            </a:r>
            <a:r>
              <a:rPr lang="en-GB" sz="700" i="1" dirty="0"/>
              <a:t>Journal of the American Society for Information Science and Technology</a:t>
            </a:r>
            <a:r>
              <a:rPr lang="en-GB" sz="700" dirty="0"/>
              <a:t>, 54(14), 1313-1322.</a:t>
            </a:r>
          </a:p>
          <a:p>
            <a:pPr marL="0" indent="0">
              <a:spcBef>
                <a:spcPts val="0"/>
              </a:spcBef>
              <a:buNone/>
            </a:pPr>
            <a:r>
              <a:rPr lang="en-GB" sz="700" dirty="0"/>
              <a:t>Waltman, L., &amp; Costas, R. (2014). F1000 Recommendations as a potential new data source for research evaluation: a comparison with citations. </a:t>
            </a:r>
            <a:r>
              <a:rPr lang="en-GB" sz="700" i="1" dirty="0"/>
              <a:t>Journal of the Association for Information Science and Technology</a:t>
            </a:r>
            <a:r>
              <a:rPr lang="en-GB" sz="700" dirty="0"/>
              <a:t>, 65(3), 433-445.</a:t>
            </a:r>
          </a:p>
          <a:p>
            <a:pPr marL="0" indent="0">
              <a:spcBef>
                <a:spcPts val="0"/>
              </a:spcBef>
              <a:buNone/>
            </a:pPr>
            <a:r>
              <a:rPr lang="en-GB" sz="700" dirty="0"/>
              <a:t>Wardle, D. A. (2010). Do 'Faculty of 1000' (F1000) ratings of ecological publications serve as reasonable predictors of their future impact? </a:t>
            </a:r>
            <a:r>
              <a:rPr lang="en-GB" sz="700" i="1" dirty="0"/>
              <a:t>Ideas in Ecology and Evolution</a:t>
            </a:r>
            <a:r>
              <a:rPr lang="en-GB" sz="700" dirty="0"/>
              <a:t>, 3(1), 11-15.</a:t>
            </a:r>
          </a:p>
          <a:p>
            <a:pPr marL="0" indent="0">
              <a:spcBef>
                <a:spcPts val="0"/>
              </a:spcBef>
              <a:buNone/>
            </a:pPr>
            <a:r>
              <a:rPr lang="en-GB" sz="700" dirty="0"/>
              <a:t>White, H. D., </a:t>
            </a:r>
            <a:r>
              <a:rPr lang="en-GB" sz="700" dirty="0" err="1"/>
              <a:t>Boell</a:t>
            </a:r>
            <a:r>
              <a:rPr lang="en-GB" sz="700" dirty="0"/>
              <a:t>, S. K., Yu, H., Davis, M., Wilson, C. S., &amp; Cole, F. T. (2009). Libcitations: A measure for comparative assessment of book publications in the humanities and social sciences. </a:t>
            </a:r>
            <a:r>
              <a:rPr lang="en-GB" sz="700" i="1" dirty="0"/>
              <a:t>Journal of the American Society for Information Science and Technology</a:t>
            </a:r>
            <a:r>
              <a:rPr lang="en-GB" sz="700" dirty="0"/>
              <a:t>, </a:t>
            </a:r>
            <a:r>
              <a:rPr lang="en-GB" sz="700" i="1" dirty="0"/>
              <a:t>60</a:t>
            </a:r>
            <a:r>
              <a:rPr lang="en-GB" sz="700" dirty="0"/>
              <a:t>(6), 1083-1096.</a:t>
            </a:r>
          </a:p>
          <a:p>
            <a:pPr marL="0" indent="0">
              <a:spcBef>
                <a:spcPts val="0"/>
              </a:spcBef>
              <a:buNone/>
            </a:pPr>
            <a:r>
              <a:rPr lang="en-GB" sz="700" dirty="0"/>
              <a:t>Wilkinson, D., Sud, P., &amp; Thelwall, M. (2014). Substance without citation: Evaluating the online impact of grey literature. Scientometrics, 98(2), 797-806.</a:t>
            </a:r>
          </a:p>
          <a:p>
            <a:pPr marL="0" indent="0">
              <a:spcBef>
                <a:spcPts val="0"/>
              </a:spcBef>
              <a:buNone/>
            </a:pPr>
            <a:r>
              <a:rPr lang="en-GB" sz="700" dirty="0"/>
              <a:t>Wouters, P., &amp; Costas, R. (2012). Users, narcissism and control: tracking the impact of scholarly publications in the 21st century. </a:t>
            </a:r>
            <a:r>
              <a:rPr lang="en-GB" sz="700" i="1" dirty="0"/>
              <a:t>Proceedings of the 17th International Conference on Science and Technology Indicators</a:t>
            </a:r>
            <a:r>
              <a:rPr lang="en-GB" sz="700" dirty="0"/>
              <a:t> (Vol. 2, pp. 487-497).</a:t>
            </a:r>
          </a:p>
          <a:p>
            <a:pPr marL="0" indent="0">
              <a:spcBef>
                <a:spcPts val="0"/>
              </a:spcBef>
              <a:buNone/>
            </a:pPr>
            <a:r>
              <a:rPr lang="en-GB" sz="700" dirty="0" err="1"/>
              <a:t>Zahedi</a:t>
            </a:r>
            <a:r>
              <a:rPr lang="en-GB" sz="700" dirty="0"/>
              <a:t>, Z., Costas, R., &amp; </a:t>
            </a:r>
            <a:r>
              <a:rPr lang="en-GB" sz="700" dirty="0" err="1"/>
              <a:t>Wouters</a:t>
            </a:r>
            <a:r>
              <a:rPr lang="en-GB" sz="700" dirty="0"/>
              <a:t>, P. F. (2013). What is the impact of the publications read by the different Mendeley users? Could they help to identify alternative types of impact?. </a:t>
            </a:r>
            <a:r>
              <a:rPr lang="en-GB" sz="700" dirty="0" err="1"/>
              <a:t>PLoS</a:t>
            </a:r>
            <a:r>
              <a:rPr lang="en-GB" sz="700" dirty="0"/>
              <a:t> ALM Workshop. https://openaccess.leidenuniv.nl/handle/1887/23579</a:t>
            </a:r>
          </a:p>
          <a:p>
            <a:pPr marL="0" indent="0">
              <a:spcBef>
                <a:spcPts val="0"/>
              </a:spcBef>
              <a:buNone/>
            </a:pPr>
            <a:r>
              <a:rPr lang="en-GB" sz="700" dirty="0"/>
              <a:t>Zahedi, Z., Costas, R., &amp; Wouters, P. (2014). How well developed are altmetrics? A cross-disciplinary analysis of the presence of ‘alternative metrics’ in scientific publications. </a:t>
            </a:r>
            <a:r>
              <a:rPr lang="en-GB" sz="700" i="1" dirty="0"/>
              <a:t>Scientometrics, 101(2), </a:t>
            </a:r>
            <a:r>
              <a:rPr lang="en-GB" sz="700" dirty="0"/>
              <a:t>1491-1513.</a:t>
            </a:r>
          </a:p>
          <a:p>
            <a:pPr>
              <a:spcBef>
                <a:spcPts val="0"/>
              </a:spcBef>
            </a:pPr>
            <a:endParaRPr lang="en-GB" sz="700" dirty="0"/>
          </a:p>
        </p:txBody>
      </p:sp>
      <p:sp>
        <p:nvSpPr>
          <p:cNvPr id="2" name="TextBox 1"/>
          <p:cNvSpPr txBox="1"/>
          <p:nvPr/>
        </p:nvSpPr>
        <p:spPr>
          <a:xfrm>
            <a:off x="685800" y="19812"/>
            <a:ext cx="8184035" cy="369332"/>
          </a:xfrm>
          <a:prstGeom prst="rect">
            <a:avLst/>
          </a:prstGeom>
          <a:noFill/>
        </p:spPr>
        <p:txBody>
          <a:bodyPr wrap="none" rtlCol="0">
            <a:spAutoFit/>
          </a:bodyPr>
          <a:lstStyle/>
          <a:p>
            <a:r>
              <a:rPr lang="en-GB" dirty="0"/>
              <a:t>Bibliography/References –email Mike Thelwall for a copy of the slides with references</a:t>
            </a:r>
          </a:p>
        </p:txBody>
      </p:sp>
    </p:spTree>
    <p:extLst>
      <p:ext uri="{BB962C8B-B14F-4D97-AF65-F5344CB8AC3E}">
        <p14:creationId xmlns:p14="http://schemas.microsoft.com/office/powerpoint/2010/main" val="428048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57" y="152400"/>
            <a:ext cx="8229600" cy="1143000"/>
          </a:xfrm>
        </p:spPr>
        <p:txBody>
          <a:bodyPr>
            <a:normAutofit fontScale="90000"/>
          </a:bodyPr>
          <a:lstStyle/>
          <a:p>
            <a:r>
              <a:rPr lang="en-GB" dirty="0"/>
              <a:t>Why Use Altmetrics for the Impact of Academic Publications?</a:t>
            </a:r>
          </a:p>
        </p:txBody>
      </p:sp>
      <p:sp>
        <p:nvSpPr>
          <p:cNvPr id="3" name="Content Placeholder 2"/>
          <p:cNvSpPr>
            <a:spLocks noGrp="1"/>
          </p:cNvSpPr>
          <p:nvPr>
            <p:ph idx="1"/>
          </p:nvPr>
        </p:nvSpPr>
        <p:spPr>
          <a:xfrm>
            <a:off x="381000" y="1371600"/>
            <a:ext cx="8229600" cy="5486400"/>
          </a:xfrm>
        </p:spPr>
        <p:txBody>
          <a:bodyPr>
            <a:normAutofit/>
          </a:bodyPr>
          <a:lstStyle/>
          <a:p>
            <a:r>
              <a:rPr lang="en-GB" dirty="0"/>
              <a:t>Traditional citation counts don’t reflect:</a:t>
            </a:r>
          </a:p>
          <a:p>
            <a:pPr lvl="1"/>
            <a:r>
              <a:rPr lang="en-GB" b="1" dirty="0"/>
              <a:t>💰 commercial </a:t>
            </a:r>
            <a:r>
              <a:rPr lang="en-GB" dirty="0"/>
              <a:t>value</a:t>
            </a:r>
          </a:p>
          <a:p>
            <a:pPr lvl="1"/>
            <a:r>
              <a:rPr lang="en-GB" dirty="0"/>
              <a:t>🎨</a:t>
            </a:r>
            <a:r>
              <a:rPr lang="en-GB" b="1" dirty="0"/>
              <a:t>cultural </a:t>
            </a:r>
            <a:r>
              <a:rPr lang="en-GB" dirty="0"/>
              <a:t>impact</a:t>
            </a:r>
          </a:p>
          <a:p>
            <a:pPr lvl="1"/>
            <a:r>
              <a:rPr lang="en-GB" b="1" dirty="0"/>
              <a:t>📚 educational</a:t>
            </a:r>
            <a:r>
              <a:rPr lang="en-GB" dirty="0"/>
              <a:t> use</a:t>
            </a:r>
          </a:p>
          <a:p>
            <a:pPr lvl="1"/>
            <a:r>
              <a:rPr lang="en-GB" b="1" dirty="0"/>
              <a:t>⚖️ national influence </a:t>
            </a:r>
            <a:r>
              <a:rPr lang="en-GB" dirty="0"/>
              <a:t>in some countries and fields</a:t>
            </a:r>
          </a:p>
          <a:p>
            <a:r>
              <a:rPr lang="en-GB" dirty="0"/>
              <a:t>And arrive </a:t>
            </a:r>
            <a:r>
              <a:rPr lang="en-GB" b="1" dirty="0"/>
              <a:t>slowly</a:t>
            </a:r>
            <a:r>
              <a:rPr lang="en-GB" dirty="0"/>
              <a:t> 🐌</a:t>
            </a:r>
          </a:p>
          <a:p>
            <a:r>
              <a:rPr lang="en-GB" dirty="0"/>
              <a:t>Altmetrics can partially fill these gaps.</a:t>
            </a:r>
          </a:p>
          <a:p>
            <a:r>
              <a:rPr lang="en-GB" dirty="0"/>
              <a:t>Do you assess researchers that try to have non-academic influence or value?</a:t>
            </a:r>
          </a:p>
        </p:txBody>
      </p:sp>
    </p:spTree>
    <p:extLst>
      <p:ext uri="{BB962C8B-B14F-4D97-AF65-F5344CB8AC3E}">
        <p14:creationId xmlns:p14="http://schemas.microsoft.com/office/powerpoint/2010/main" val="322921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2B60A9-3648-4F4F-A140-4E34FCFA42FB}"/>
                  </a:ext>
                </a:extLst>
              </p:cNvPr>
              <p:cNvSpPr>
                <a:spLocks noGrp="1"/>
              </p:cNvSpPr>
              <p:nvPr>
                <p:ph type="title"/>
              </p:nvPr>
            </p:nvSpPr>
            <p:spPr>
              <a:xfrm>
                <a:off x="523783" y="329617"/>
                <a:ext cx="8114190" cy="762338"/>
              </a:xfrm>
            </p:spPr>
            <p:txBody>
              <a:bodyPr>
                <a:normAutofit fontScale="90000"/>
              </a:bodyPr>
              <a:lstStyle/>
              <a:p>
                <a:r>
                  <a:rPr lang="en-GB" dirty="0"/>
                  <a:t>Altmetric.com &amp; </a:t>
                </a:r>
                <a:r>
                  <a:rPr lang="en-GB" dirty="0" err="1"/>
                  <a:t>CiteScore</a:t>
                </a:r>
                <a:r>
                  <a:rPr lang="en-GB" dirty="0"/>
                  <a:t> regression Percentage of variance explained (</a:t>
                </a:r>
                <a14:m>
                  <m:oMath xmlns:m="http://schemas.openxmlformats.org/officeDocument/2006/math">
                    <m:sSup>
                      <m:sSupPr>
                        <m:ctrlPr>
                          <a:rPr lang="en-GB" b="0" i="1" dirty="0" smtClean="0">
                            <a:latin typeface="Cambria Math" panose="02040503050406030204" pitchFamily="18" charset="0"/>
                          </a:rPr>
                        </m:ctrlPr>
                      </m:sSupPr>
                      <m:e>
                        <m:r>
                          <a:rPr lang="en-GB" i="1" dirty="0" smtClean="0">
                            <a:latin typeface="Cambria Math" panose="02040503050406030204" pitchFamily="18" charset="0"/>
                          </a:rPr>
                          <m:t>𝑅</m:t>
                        </m:r>
                      </m:e>
                      <m:sup>
                        <m:r>
                          <a:rPr lang="en-GB" b="0" i="1" dirty="0" smtClean="0">
                            <a:latin typeface="Cambria Math" panose="02040503050406030204" pitchFamily="18" charset="0"/>
                          </a:rPr>
                          <m:t>2</m:t>
                        </m:r>
                      </m:sup>
                    </m:sSup>
                  </m:oMath>
                </a14:m>
                <a:r>
                  <a:rPr lang="en-GB" dirty="0"/>
                  <a:t>)</a:t>
                </a:r>
              </a:p>
            </p:txBody>
          </p:sp>
        </mc:Choice>
        <mc:Fallback xmlns="">
          <p:sp>
            <p:nvSpPr>
              <p:cNvPr id="2" name="Title 1">
                <a:extLst>
                  <a:ext uri="{FF2B5EF4-FFF2-40B4-BE49-F238E27FC236}">
                    <a16:creationId xmlns:a16="http://schemas.microsoft.com/office/drawing/2014/main" id="{A22B60A9-3648-4F4F-A140-4E34FCFA42FB}"/>
                  </a:ext>
                </a:extLst>
              </p:cNvPr>
              <p:cNvSpPr>
                <a:spLocks noGrp="1" noRot="1" noChangeAspect="1" noMove="1" noResize="1" noEditPoints="1" noAdjustHandles="1" noChangeArrowheads="1" noChangeShapeType="1" noTextEdit="1"/>
              </p:cNvSpPr>
              <p:nvPr>
                <p:ph type="title"/>
              </p:nvPr>
            </p:nvSpPr>
            <p:spPr>
              <a:xfrm>
                <a:off x="523783" y="329617"/>
                <a:ext cx="8114190" cy="762338"/>
              </a:xfrm>
              <a:blipFill>
                <a:blip r:embed="rId2"/>
                <a:stretch>
                  <a:fillRect l="-2705" t="-50400" b="-63200"/>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A923324D-B187-4F73-AFA2-84E181BCBD45}"/>
              </a:ext>
            </a:extLst>
          </p:cNvPr>
          <p:cNvSpPr>
            <a:spLocks noGrp="1"/>
          </p:cNvSpPr>
          <p:nvPr>
            <p:ph idx="1"/>
          </p:nvPr>
        </p:nvSpPr>
        <p:spPr>
          <a:xfrm>
            <a:off x="146481" y="1390619"/>
            <a:ext cx="8692719" cy="4351338"/>
          </a:xfrm>
        </p:spPr>
        <p:txBody>
          <a:bodyPr/>
          <a:lstStyle/>
          <a:p>
            <a:pPr marL="0" indent="0">
              <a:buNone/>
            </a:pPr>
            <a:r>
              <a:rPr lang="en-GB" dirty="0"/>
              <a:t>The optimal combination of data to predict future citation counts is </a:t>
            </a:r>
            <a:r>
              <a:rPr lang="en-GB" dirty="0" err="1"/>
              <a:t>CiteScore</a:t>
            </a:r>
            <a:r>
              <a:rPr lang="en-GB" dirty="0"/>
              <a:t> and Altmetric.com data</a:t>
            </a:r>
          </a:p>
        </p:txBody>
      </p:sp>
      <p:pic>
        <p:nvPicPr>
          <p:cNvPr id="4" name="Picture 3">
            <a:extLst>
              <a:ext uri="{FF2B5EF4-FFF2-40B4-BE49-F238E27FC236}">
                <a16:creationId xmlns:a16="http://schemas.microsoft.com/office/drawing/2014/main" id="{8537795D-FD0E-4F1F-B424-0A48316CCB90}"/>
              </a:ext>
            </a:extLst>
          </p:cNvPr>
          <p:cNvPicPr>
            <a:picLocks noChangeAspect="1"/>
          </p:cNvPicPr>
          <p:nvPr/>
        </p:nvPicPr>
        <p:blipFill>
          <a:blip r:embed="rId3"/>
          <a:stretch>
            <a:fillRect/>
          </a:stretch>
        </p:blipFill>
        <p:spPr>
          <a:xfrm>
            <a:off x="146481" y="2986601"/>
            <a:ext cx="8851037" cy="4518956"/>
          </a:xfrm>
          <a:prstGeom prst="rect">
            <a:avLst/>
          </a:prstGeom>
        </p:spPr>
      </p:pic>
      <p:sp>
        <p:nvSpPr>
          <p:cNvPr id="7" name="Rectangle 6">
            <a:extLst>
              <a:ext uri="{FF2B5EF4-FFF2-40B4-BE49-F238E27FC236}">
                <a16:creationId xmlns:a16="http://schemas.microsoft.com/office/drawing/2014/main" id="{8DF0D6A7-99A5-4FE0-A618-63FAC23980B4}"/>
              </a:ext>
            </a:extLst>
          </p:cNvPr>
          <p:cNvSpPr/>
          <p:nvPr/>
        </p:nvSpPr>
        <p:spPr>
          <a:xfrm>
            <a:off x="6477000" y="3385583"/>
            <a:ext cx="1171852" cy="4088167"/>
          </a:xfrm>
          <a:prstGeom prst="rect">
            <a:avLst/>
          </a:prstGeom>
          <a:solidFill>
            <a:schemeClr val="accent6">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5098AE8-829A-4F01-BE6A-96B6B87A8292}"/>
              </a:ext>
            </a:extLst>
          </p:cNvPr>
          <p:cNvSpPr/>
          <p:nvPr/>
        </p:nvSpPr>
        <p:spPr>
          <a:xfrm>
            <a:off x="7848600" y="2969937"/>
            <a:ext cx="388248" cy="369332"/>
          </a:xfrm>
          <a:prstGeom prst="rect">
            <a:avLst/>
          </a:prstGeom>
        </p:spPr>
        <p:txBody>
          <a:bodyPr wrap="none">
            <a:spAutoFit/>
          </a:bodyPr>
          <a:lstStyle/>
          <a:p>
            <a:r>
              <a:rPr lang="en-GB" dirty="0"/>
              <a:t>R</a:t>
            </a:r>
            <a:r>
              <a:rPr lang="en-GB" baseline="30000" dirty="0"/>
              <a:t>2</a:t>
            </a:r>
            <a:endParaRPr lang="en-GB" dirty="0"/>
          </a:p>
        </p:txBody>
      </p:sp>
      <p:sp>
        <p:nvSpPr>
          <p:cNvPr id="8" name="Rectangle 7">
            <a:extLst>
              <a:ext uri="{FF2B5EF4-FFF2-40B4-BE49-F238E27FC236}">
                <a16:creationId xmlns:a16="http://schemas.microsoft.com/office/drawing/2014/main" id="{52688335-7656-4941-B486-E18BA6252A18}"/>
              </a:ext>
            </a:extLst>
          </p:cNvPr>
          <p:cNvSpPr/>
          <p:nvPr/>
        </p:nvSpPr>
        <p:spPr>
          <a:xfrm>
            <a:off x="3048000" y="2014867"/>
            <a:ext cx="4800600" cy="402232"/>
          </a:xfrm>
          <a:prstGeom prst="rect">
            <a:avLst/>
          </a:prstGeom>
          <a:solidFill>
            <a:schemeClr val="accent6">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782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pPr algn="l"/>
            <a:r>
              <a:rPr lang="en-GB" dirty="0"/>
              <a:t>Examples of Standard Altmetrics</a:t>
            </a:r>
          </a:p>
        </p:txBody>
      </p:sp>
      <p:sp>
        <p:nvSpPr>
          <p:cNvPr id="3" name="Content Placeholder 2"/>
          <p:cNvSpPr>
            <a:spLocks noGrp="1"/>
          </p:cNvSpPr>
          <p:nvPr>
            <p:ph idx="1"/>
          </p:nvPr>
        </p:nvSpPr>
        <p:spPr>
          <a:xfrm>
            <a:off x="381000" y="990600"/>
            <a:ext cx="8229600" cy="5715000"/>
          </a:xfrm>
        </p:spPr>
        <p:txBody>
          <a:bodyPr>
            <a:normAutofit/>
          </a:bodyPr>
          <a:lstStyle/>
          <a:p>
            <a:r>
              <a:rPr lang="en-GB" b="1" dirty="0"/>
              <a:t>Educational impact</a:t>
            </a:r>
            <a:r>
              <a:rPr lang="en-GB" dirty="0"/>
              <a:t>: Online syllabus mentions or paper downloads</a:t>
            </a:r>
          </a:p>
          <a:p>
            <a:r>
              <a:rPr lang="en-GB" b="1" dirty="0"/>
              <a:t>Public interest or engagement</a:t>
            </a:r>
            <a:r>
              <a:rPr lang="en-GB" dirty="0"/>
              <a:t>: Tweets, Blog citations, particularly for health topics</a:t>
            </a:r>
          </a:p>
          <a:p>
            <a:r>
              <a:rPr lang="en-GB" b="1" dirty="0"/>
              <a:t>Cultural impact</a:t>
            </a:r>
            <a:r>
              <a:rPr lang="en-GB" dirty="0"/>
              <a:t>: Google Books citations?</a:t>
            </a:r>
          </a:p>
          <a:p>
            <a:r>
              <a:rPr lang="en-GB" b="1" dirty="0"/>
              <a:t>Health impact</a:t>
            </a:r>
            <a:r>
              <a:rPr lang="en-GB" dirty="0"/>
              <a:t>: Health guideline citations</a:t>
            </a:r>
          </a:p>
          <a:p>
            <a:r>
              <a:rPr lang="en-GB" b="1" dirty="0"/>
              <a:t>Commercial impact</a:t>
            </a:r>
            <a:r>
              <a:rPr lang="en-GB" dirty="0"/>
              <a:t>: patent citations</a:t>
            </a:r>
          </a:p>
          <a:p>
            <a:r>
              <a:rPr lang="en-GB" b="1" dirty="0"/>
              <a:t>Early academic impact</a:t>
            </a:r>
            <a:r>
              <a:rPr lang="en-GB" dirty="0"/>
              <a:t>: </a:t>
            </a:r>
            <a:r>
              <a:rPr lang="en-GB" dirty="0" err="1"/>
              <a:t>Mendeley</a:t>
            </a:r>
            <a:r>
              <a:rPr lang="en-GB" dirty="0"/>
              <a:t> readers</a:t>
            </a:r>
          </a:p>
          <a:p>
            <a:pPr lvl="1"/>
            <a:endParaRPr lang="en-GB" dirty="0"/>
          </a:p>
        </p:txBody>
      </p:sp>
      <p:pic>
        <p:nvPicPr>
          <p:cNvPr id="7" name="Graphic 6" descr="Group">
            <a:extLst>
              <a:ext uri="{FF2B5EF4-FFF2-40B4-BE49-F238E27FC236}">
                <a16:creationId xmlns:a16="http://schemas.microsoft.com/office/drawing/2014/main" id="{1CEC5546-E7C3-46C8-B557-432707030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6100" y="2411416"/>
            <a:ext cx="914400" cy="914400"/>
          </a:xfrm>
          <a:prstGeom prst="rect">
            <a:avLst/>
          </a:prstGeom>
        </p:spPr>
      </p:pic>
      <p:pic>
        <p:nvPicPr>
          <p:cNvPr id="11" name="Graphic 10" descr="Money">
            <a:extLst>
              <a:ext uri="{FF2B5EF4-FFF2-40B4-BE49-F238E27FC236}">
                <a16:creationId xmlns:a16="http://schemas.microsoft.com/office/drawing/2014/main" id="{D4A0F102-0F2A-477F-8D9C-DE5B1BDAE1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7200" y="5018467"/>
            <a:ext cx="914400" cy="914400"/>
          </a:xfrm>
          <a:prstGeom prst="rect">
            <a:avLst/>
          </a:prstGeom>
        </p:spPr>
      </p:pic>
      <p:pic>
        <p:nvPicPr>
          <p:cNvPr id="13" name="Graphic 12" descr="Blackboard">
            <a:extLst>
              <a:ext uri="{FF2B5EF4-FFF2-40B4-BE49-F238E27FC236}">
                <a16:creationId xmlns:a16="http://schemas.microsoft.com/office/drawing/2014/main" id="{AF2E54C8-7268-4873-8EC7-29BE4C6635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1500" y="1260059"/>
            <a:ext cx="914400" cy="914400"/>
          </a:xfrm>
          <a:prstGeom prst="rect">
            <a:avLst/>
          </a:prstGeom>
        </p:spPr>
      </p:pic>
      <p:pic>
        <p:nvPicPr>
          <p:cNvPr id="15" name="Graphic 14" descr="Books">
            <a:extLst>
              <a:ext uri="{FF2B5EF4-FFF2-40B4-BE49-F238E27FC236}">
                <a16:creationId xmlns:a16="http://schemas.microsoft.com/office/drawing/2014/main" id="{1CC38256-5191-48F4-BFEA-03C79584CF3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62609" y="3581400"/>
            <a:ext cx="914400" cy="914400"/>
          </a:xfrm>
          <a:prstGeom prst="rect">
            <a:avLst/>
          </a:prstGeom>
        </p:spPr>
      </p:pic>
    </p:spTree>
    <p:extLst>
      <p:ext uri="{BB962C8B-B14F-4D97-AF65-F5344CB8AC3E}">
        <p14:creationId xmlns:p14="http://schemas.microsoft.com/office/powerpoint/2010/main" val="38506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CA252C-6265-4882-ACD2-A08F158D0B6D}"/>
              </a:ext>
            </a:extLst>
          </p:cNvPr>
          <p:cNvPicPr>
            <a:picLocks noChangeAspect="1"/>
          </p:cNvPicPr>
          <p:nvPr/>
        </p:nvPicPr>
        <p:blipFill>
          <a:blip r:embed="rId2"/>
          <a:stretch>
            <a:fillRect/>
          </a:stretch>
        </p:blipFill>
        <p:spPr>
          <a:xfrm>
            <a:off x="2115230" y="76200"/>
            <a:ext cx="6986231" cy="3276600"/>
          </a:xfrm>
          <a:prstGeom prst="rect">
            <a:avLst/>
          </a:prstGeom>
        </p:spPr>
      </p:pic>
      <p:sp>
        <p:nvSpPr>
          <p:cNvPr id="2" name="Title 1"/>
          <p:cNvSpPr>
            <a:spLocks noGrp="1"/>
          </p:cNvSpPr>
          <p:nvPr>
            <p:ph type="title"/>
          </p:nvPr>
        </p:nvSpPr>
        <p:spPr>
          <a:xfrm>
            <a:off x="107272" y="304800"/>
            <a:ext cx="8229600" cy="1706562"/>
          </a:xfrm>
        </p:spPr>
        <p:txBody>
          <a:bodyPr>
            <a:normAutofit/>
          </a:bodyPr>
          <a:lstStyle/>
          <a:p>
            <a:pPr algn="l"/>
            <a:r>
              <a:rPr lang="en-GB" dirty="0"/>
              <a:t>Data</a:t>
            </a:r>
            <a:br>
              <a:rPr lang="en-GB" dirty="0"/>
            </a:br>
            <a:r>
              <a:rPr lang="en-GB" dirty="0"/>
              <a:t>Sources</a:t>
            </a:r>
          </a:p>
        </p:txBody>
      </p:sp>
      <p:sp>
        <p:nvSpPr>
          <p:cNvPr id="3" name="Content Placeholder 2"/>
          <p:cNvSpPr>
            <a:spLocks noGrp="1"/>
          </p:cNvSpPr>
          <p:nvPr>
            <p:ph idx="1"/>
          </p:nvPr>
        </p:nvSpPr>
        <p:spPr>
          <a:xfrm>
            <a:off x="76200" y="3429000"/>
            <a:ext cx="8839200" cy="3352800"/>
          </a:xfrm>
        </p:spPr>
        <p:txBody>
          <a:bodyPr>
            <a:normAutofit lnSpcReduction="10000"/>
          </a:bodyPr>
          <a:lstStyle/>
          <a:p>
            <a:r>
              <a:rPr lang="en-GB" dirty="0"/>
              <a:t>For small-scale evaluations, look up individual article altmetrics online.</a:t>
            </a:r>
          </a:p>
          <a:p>
            <a:pPr lvl="1"/>
            <a:r>
              <a:rPr lang="en-GB" dirty="0"/>
              <a:t>Commercial indicator providers: </a:t>
            </a:r>
            <a:r>
              <a:rPr lang="en-GB" dirty="0">
                <a:hlinkClick r:id="rId3"/>
              </a:rPr>
              <a:t>Altmetric.com; </a:t>
            </a:r>
            <a:r>
              <a:rPr lang="en-GB" b="1" dirty="0">
                <a:hlinkClick r:id="rId4"/>
              </a:rPr>
              <a:t>Dimensions.ai</a:t>
            </a:r>
            <a:r>
              <a:rPr lang="en-GB" dirty="0"/>
              <a:t>; </a:t>
            </a:r>
            <a:r>
              <a:rPr lang="en-GB" dirty="0">
                <a:hlinkClick r:id="rId5"/>
              </a:rPr>
              <a:t>Plum Analytics </a:t>
            </a:r>
            <a:r>
              <a:rPr lang="en-GB" dirty="0"/>
              <a:t>(Elsevier)</a:t>
            </a:r>
          </a:p>
          <a:p>
            <a:r>
              <a:rPr lang="en-GB" dirty="0"/>
              <a:t>For large-scale evaluations, automated collection from Altmetric.com with Webometric Analyst (free at: </a:t>
            </a:r>
            <a:r>
              <a:rPr lang="en-GB" dirty="0">
                <a:hlinkClick r:id="rId6"/>
              </a:rPr>
              <a:t>http://lexiurl.wlv.ac.uk</a:t>
            </a:r>
            <a:r>
              <a:rPr lang="en-GB" dirty="0"/>
              <a:t>) or buy data.</a:t>
            </a:r>
          </a:p>
          <a:p>
            <a:endParaRPr lang="en-GB" dirty="0"/>
          </a:p>
        </p:txBody>
      </p:sp>
    </p:spTree>
    <p:extLst>
      <p:ext uri="{BB962C8B-B14F-4D97-AF65-F5344CB8AC3E}">
        <p14:creationId xmlns:p14="http://schemas.microsoft.com/office/powerpoint/2010/main" val="2474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B9A7-8271-4E7D-BEE2-A09F2C7D0D2A}"/>
              </a:ext>
            </a:extLst>
          </p:cNvPr>
          <p:cNvSpPr>
            <a:spLocks noGrp="1"/>
          </p:cNvSpPr>
          <p:nvPr>
            <p:ph type="title"/>
          </p:nvPr>
        </p:nvSpPr>
        <p:spPr>
          <a:xfrm>
            <a:off x="76200" y="609600"/>
            <a:ext cx="3013624" cy="1143000"/>
          </a:xfrm>
        </p:spPr>
        <p:txBody>
          <a:bodyPr>
            <a:normAutofit fontScale="90000"/>
          </a:bodyPr>
          <a:lstStyle/>
          <a:p>
            <a:r>
              <a:rPr lang="en-GB" dirty="0"/>
              <a:t>Data Sources: Webometric Analyst</a:t>
            </a:r>
          </a:p>
        </p:txBody>
      </p:sp>
      <p:sp>
        <p:nvSpPr>
          <p:cNvPr id="3" name="Content Placeholder 2">
            <a:extLst>
              <a:ext uri="{FF2B5EF4-FFF2-40B4-BE49-F238E27FC236}">
                <a16:creationId xmlns:a16="http://schemas.microsoft.com/office/drawing/2014/main" id="{D667A7CF-1BE5-4CB2-816E-213FCDCB01D3}"/>
              </a:ext>
            </a:extLst>
          </p:cNvPr>
          <p:cNvSpPr>
            <a:spLocks noGrp="1"/>
          </p:cNvSpPr>
          <p:nvPr>
            <p:ph idx="1"/>
          </p:nvPr>
        </p:nvSpPr>
        <p:spPr>
          <a:xfrm>
            <a:off x="228600" y="2590800"/>
            <a:ext cx="2590800" cy="3546405"/>
          </a:xfrm>
        </p:spPr>
        <p:txBody>
          <a:bodyPr/>
          <a:lstStyle/>
          <a:p>
            <a:pPr marL="0" indent="0">
              <a:buNone/>
            </a:pPr>
            <a:r>
              <a:rPr lang="en-GB" dirty="0"/>
              <a:t>Collects a set of altmetrics for your articles if you have a file with their DOIs.</a:t>
            </a:r>
          </a:p>
        </p:txBody>
      </p:sp>
      <p:pic>
        <p:nvPicPr>
          <p:cNvPr id="10" name="Picture 9">
            <a:extLst>
              <a:ext uri="{FF2B5EF4-FFF2-40B4-BE49-F238E27FC236}">
                <a16:creationId xmlns:a16="http://schemas.microsoft.com/office/drawing/2014/main" id="{307F25B8-1AEE-057B-C718-8F6ED26553B9}"/>
              </a:ext>
            </a:extLst>
          </p:cNvPr>
          <p:cNvPicPr>
            <a:picLocks noChangeAspect="1"/>
          </p:cNvPicPr>
          <p:nvPr/>
        </p:nvPicPr>
        <p:blipFill>
          <a:blip r:embed="rId2"/>
          <a:stretch>
            <a:fillRect/>
          </a:stretch>
        </p:blipFill>
        <p:spPr>
          <a:xfrm>
            <a:off x="3166024" y="0"/>
            <a:ext cx="5940428" cy="6858000"/>
          </a:xfrm>
          <a:prstGeom prst="rect">
            <a:avLst/>
          </a:prstGeom>
        </p:spPr>
      </p:pic>
    </p:spTree>
    <p:extLst>
      <p:ext uri="{BB962C8B-B14F-4D97-AF65-F5344CB8AC3E}">
        <p14:creationId xmlns:p14="http://schemas.microsoft.com/office/powerpoint/2010/main" val="141663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altmetric.s3.amazonaws.com/uploads/2015/06/badge-with-lege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6819900" cy="5231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14300"/>
            <a:ext cx="8229600" cy="1143000"/>
          </a:xfrm>
        </p:spPr>
        <p:txBody>
          <a:bodyPr/>
          <a:lstStyle/>
          <a:p>
            <a:pPr algn="l"/>
            <a:r>
              <a:rPr lang="en-GB" dirty="0"/>
              <a:t>Data Sources: Altmetric.com</a:t>
            </a:r>
          </a:p>
        </p:txBody>
      </p:sp>
      <p:sp>
        <p:nvSpPr>
          <p:cNvPr id="3" name="Content Placeholder 2"/>
          <p:cNvSpPr>
            <a:spLocks noGrp="1"/>
          </p:cNvSpPr>
          <p:nvPr>
            <p:ph idx="1"/>
          </p:nvPr>
        </p:nvSpPr>
        <p:spPr>
          <a:xfrm>
            <a:off x="76200" y="1066800"/>
            <a:ext cx="8686800" cy="4525963"/>
          </a:xfrm>
        </p:spPr>
        <p:txBody>
          <a:bodyPr/>
          <a:lstStyle/>
          <a:p>
            <a:pPr marL="0" indent="0">
              <a:buNone/>
            </a:pPr>
            <a:r>
              <a:rPr lang="en-GB" dirty="0"/>
              <a:t>Convenient source of multiple indicators, many difficult to collect individually.</a:t>
            </a:r>
          </a:p>
          <a:p>
            <a:pPr marL="0" indent="0">
              <a:buNone/>
            </a:pPr>
            <a:r>
              <a:rPr lang="en-GB" dirty="0"/>
              <a:t>Gives data free for an article via its bookmarklet.</a:t>
            </a:r>
          </a:p>
        </p:txBody>
      </p:sp>
      <p:sp>
        <p:nvSpPr>
          <p:cNvPr id="4" name="TextBox 3">
            <a:extLst>
              <a:ext uri="{FF2B5EF4-FFF2-40B4-BE49-F238E27FC236}">
                <a16:creationId xmlns:a16="http://schemas.microsoft.com/office/drawing/2014/main" id="{51111AEA-2D5B-4EEC-94B5-6D53D1C4100F}"/>
              </a:ext>
            </a:extLst>
          </p:cNvPr>
          <p:cNvSpPr txBox="1"/>
          <p:nvPr/>
        </p:nvSpPr>
        <p:spPr>
          <a:xfrm>
            <a:off x="103573" y="5934670"/>
            <a:ext cx="2133600" cy="923330"/>
          </a:xfrm>
          <a:prstGeom prst="rect">
            <a:avLst/>
          </a:prstGeom>
          <a:noFill/>
        </p:spPr>
        <p:txBody>
          <a:bodyPr wrap="square" rtlCol="0">
            <a:spAutoFit/>
          </a:bodyPr>
          <a:lstStyle/>
          <a:p>
            <a:r>
              <a:rPr lang="en-GB" dirty="0"/>
              <a:t>Also free via Dimensions.ai, with citation counts</a:t>
            </a:r>
          </a:p>
        </p:txBody>
      </p:sp>
    </p:spTree>
    <p:extLst>
      <p:ext uri="{BB962C8B-B14F-4D97-AF65-F5344CB8AC3E}">
        <p14:creationId xmlns:p14="http://schemas.microsoft.com/office/powerpoint/2010/main" val="390650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E324-B7F7-43A6-AEC5-B567C78B74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0000929-D743-4670-B93B-FD60B8453FF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A6C22B5-E4C1-4717-83DA-DD1A5D0C9581}"/>
              </a:ext>
            </a:extLst>
          </p:cNvPr>
          <p:cNvPicPr>
            <a:picLocks noChangeAspect="1"/>
          </p:cNvPicPr>
          <p:nvPr/>
        </p:nvPicPr>
        <p:blipFill>
          <a:blip r:embed="rId2"/>
          <a:stretch>
            <a:fillRect/>
          </a:stretch>
        </p:blipFill>
        <p:spPr>
          <a:xfrm>
            <a:off x="-228600" y="381000"/>
            <a:ext cx="9372600" cy="6119072"/>
          </a:xfrm>
          <a:prstGeom prst="rect">
            <a:avLst/>
          </a:prstGeom>
        </p:spPr>
      </p:pic>
    </p:spTree>
    <p:extLst>
      <p:ext uri="{BB962C8B-B14F-4D97-AF65-F5344CB8AC3E}">
        <p14:creationId xmlns:p14="http://schemas.microsoft.com/office/powerpoint/2010/main" val="3227678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4308</Words>
  <Application>Microsoft Office PowerPoint</Application>
  <PresentationFormat>On-screen Show (4:3)</PresentationFormat>
  <Paragraphs>260</Paragraphs>
  <Slides>40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Cambria Math</vt:lpstr>
      <vt:lpstr>Century Gothic</vt:lpstr>
      <vt:lpstr>Georgia</vt:lpstr>
      <vt:lpstr>Times New Roman</vt:lpstr>
      <vt:lpstr>Office Theme</vt:lpstr>
      <vt:lpstr>Using altmetrics to support research evaluation</vt:lpstr>
      <vt:lpstr>Background: Citation Analysis</vt:lpstr>
      <vt:lpstr>What are Altmetrics?</vt:lpstr>
      <vt:lpstr>Why Use Altmetrics for the Impact of Academic Publications?</vt:lpstr>
      <vt:lpstr>Examples of Standard Altmetrics</vt:lpstr>
      <vt:lpstr>Data Sources</vt:lpstr>
      <vt:lpstr>Data Sources: Webometric Analyst</vt:lpstr>
      <vt:lpstr>Data Sources: Altmetric.com</vt:lpstr>
      <vt:lpstr>PowerPoint Presentation</vt:lpstr>
      <vt:lpstr>Data Sources: Plum Analytics</vt:lpstr>
      <vt:lpstr>Questions</vt:lpstr>
      <vt:lpstr>Disadvantages of Alternative Indicators</vt:lpstr>
      <vt:lpstr>Evaluations of Altmetrics</vt:lpstr>
      <vt:lpstr>Mendeley Readers = Early scholarly impact</vt:lpstr>
      <vt:lpstr>Mendeley Applications</vt:lpstr>
      <vt:lpstr>Tweets = 50% academic interest and publicity; 50% broader interest</vt:lpstr>
      <vt:lpstr>Discussion/Social Impacts</vt:lpstr>
      <vt:lpstr>Health Impacts</vt:lpstr>
      <vt:lpstr>Cultural Impacts</vt:lpstr>
      <vt:lpstr>regression</vt:lpstr>
      <vt:lpstr>Linear regression results</vt:lpstr>
      <vt:lpstr>PowerPoint Presentation</vt:lpstr>
      <vt:lpstr>2. Alternative Indicators in Research Evaluations of Research Groups or Funders</vt:lpstr>
      <vt:lpstr>Field normalised indicators</vt:lpstr>
      <vt:lpstr>Example: Scopus citations comparing funders</vt:lpstr>
      <vt:lpstr>PowerPoint Presentation</vt:lpstr>
      <vt:lpstr>3: Pandemic Food Security Evaluation: Food and Agricultural Organisation of the UN </vt:lpstr>
      <vt:lpstr>PowerPoint Presentation</vt:lpstr>
      <vt:lpstr>What did we do?</vt:lpstr>
      <vt:lpstr>Example of Online Influence Evidence</vt:lpstr>
      <vt:lpstr>Example Output: Influence per FAO report</vt:lpstr>
      <vt:lpstr>Question</vt:lpstr>
      <vt:lpstr>4. Alternative Indicators in Research Evaluations of Non-Academic Impacts: NESTA, UNDP, FAO</vt:lpstr>
      <vt:lpstr>Web citation analysis</vt:lpstr>
      <vt:lpstr>NESTA Web Reports</vt:lpstr>
      <vt:lpstr>PowerPoint Presentation</vt:lpstr>
      <vt:lpstr>NESTA Research Citation Index</vt:lpstr>
      <vt:lpstr>Summary</vt:lpstr>
      <vt:lpstr>PowerPoint Presentation</vt:lpstr>
      <vt:lpstr>Altmetric.com &amp; CiteScore regression Percentage of variance explained (R^2)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and Platforms for Altmetrics</dc:title>
  <dc:creator>Mike</dc:creator>
  <cp:lastModifiedBy>Mike Thelwall</cp:lastModifiedBy>
  <cp:revision>181</cp:revision>
  <cp:lastPrinted>2017-12-08T11:32:01Z</cp:lastPrinted>
  <dcterms:created xsi:type="dcterms:W3CDTF">2006-08-16T00:00:00Z</dcterms:created>
  <dcterms:modified xsi:type="dcterms:W3CDTF">2022-06-13T18:38:42Z</dcterms:modified>
</cp:coreProperties>
</file>